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0" r:id="rId2"/>
  </p:sldMasterIdLst>
  <p:notesMasterIdLst>
    <p:notesMasterId r:id="rId41"/>
  </p:notesMasterIdLst>
  <p:handoutMasterIdLst>
    <p:handoutMasterId r:id="rId42"/>
  </p:handoutMasterIdLst>
  <p:sldIdLst>
    <p:sldId id="292" r:id="rId3"/>
    <p:sldId id="476" r:id="rId4"/>
    <p:sldId id="420" r:id="rId5"/>
    <p:sldId id="513" r:id="rId6"/>
    <p:sldId id="512" r:id="rId7"/>
    <p:sldId id="514" r:id="rId8"/>
    <p:sldId id="528" r:id="rId9"/>
    <p:sldId id="529" r:id="rId10"/>
    <p:sldId id="530" r:id="rId11"/>
    <p:sldId id="531" r:id="rId12"/>
    <p:sldId id="532" r:id="rId13"/>
    <p:sldId id="533" r:id="rId14"/>
    <p:sldId id="538" r:id="rId15"/>
    <p:sldId id="539" r:id="rId16"/>
    <p:sldId id="540" r:id="rId17"/>
    <p:sldId id="541" r:id="rId18"/>
    <p:sldId id="542" r:id="rId19"/>
    <p:sldId id="543" r:id="rId20"/>
    <p:sldId id="544" r:id="rId21"/>
    <p:sldId id="549" r:id="rId22"/>
    <p:sldId id="517" r:id="rId23"/>
    <p:sldId id="516" r:id="rId24"/>
    <p:sldId id="506" r:id="rId25"/>
    <p:sldId id="499" r:id="rId26"/>
    <p:sldId id="527" r:id="rId27"/>
    <p:sldId id="505" r:id="rId28"/>
    <p:sldId id="504" r:id="rId29"/>
    <p:sldId id="545" r:id="rId30"/>
    <p:sldId id="546" r:id="rId31"/>
    <p:sldId id="547" r:id="rId32"/>
    <p:sldId id="485" r:id="rId33"/>
    <p:sldId id="503" r:id="rId34"/>
    <p:sldId id="489" r:id="rId35"/>
    <p:sldId id="508" r:id="rId36"/>
    <p:sldId id="511" r:id="rId37"/>
    <p:sldId id="534" r:id="rId38"/>
    <p:sldId id="548" r:id="rId39"/>
    <p:sldId id="550" r:id="rId4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1471"/>
    <a:srgbClr val="572127"/>
    <a:srgbClr val="572163"/>
    <a:srgbClr val="717073"/>
    <a:srgbClr val="642566"/>
    <a:srgbClr val="642066"/>
    <a:srgbClr val="030101"/>
    <a:srgbClr val="B22C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447" autoAdjust="0"/>
  </p:normalViewPr>
  <p:slideViewPr>
    <p:cSldViewPr>
      <p:cViewPr varScale="1">
        <p:scale>
          <a:sx n="77" d="100"/>
          <a:sy n="77" d="100"/>
        </p:scale>
        <p:origin x="1546" y="67"/>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6511A5-6078-4EB5-A6C8-681F97080D51}" type="datetimeFigureOut">
              <a:rPr lang="en-IE" smtClean="0"/>
              <a:t>19/11/2015</a:t>
            </a:fld>
            <a:endParaRPr lang="en-IE"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18C26C-D8A3-4251-9163-6ABAA8C4A164}" type="slidenum">
              <a:rPr lang="en-IE" smtClean="0"/>
              <a:t>‹#›</a:t>
            </a:fld>
            <a:endParaRPr lang="en-IE" dirty="0"/>
          </a:p>
        </p:txBody>
      </p:sp>
    </p:spTree>
    <p:extLst>
      <p:ext uri="{BB962C8B-B14F-4D97-AF65-F5344CB8AC3E}">
        <p14:creationId xmlns:p14="http://schemas.microsoft.com/office/powerpoint/2010/main" val="849701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32729-9DD5-4142-896C-79A177D03543}" type="datetimeFigureOut">
              <a:rPr lang="en-GB" smtClean="0"/>
              <a:t>19/11/2015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21755-3E0B-4D3E-A4FB-4FE862C998A7}" type="slidenum">
              <a:rPr lang="en-GB" smtClean="0"/>
              <a:t>‹#›</a:t>
            </a:fld>
            <a:endParaRPr lang="en-GB" dirty="0"/>
          </a:p>
        </p:txBody>
      </p:sp>
    </p:spTree>
    <p:extLst>
      <p:ext uri="{BB962C8B-B14F-4D97-AF65-F5344CB8AC3E}">
        <p14:creationId xmlns:p14="http://schemas.microsoft.com/office/powerpoint/2010/main" val="416592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t>1</a:t>
            </a:fld>
            <a:endParaRPr lang="en-GB" dirty="0"/>
          </a:p>
        </p:txBody>
      </p:sp>
    </p:spTree>
    <p:extLst>
      <p:ext uri="{BB962C8B-B14F-4D97-AF65-F5344CB8AC3E}">
        <p14:creationId xmlns:p14="http://schemas.microsoft.com/office/powerpoint/2010/main" val="236398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t>28</a:t>
            </a:fld>
            <a:endParaRPr lang="en-GB" dirty="0"/>
          </a:p>
        </p:txBody>
      </p:sp>
    </p:spTree>
    <p:extLst>
      <p:ext uri="{BB962C8B-B14F-4D97-AF65-F5344CB8AC3E}">
        <p14:creationId xmlns:p14="http://schemas.microsoft.com/office/powerpoint/2010/main" val="3609233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882990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t>30</a:t>
            </a:fld>
            <a:endParaRPr lang="en-GB" dirty="0"/>
          </a:p>
        </p:txBody>
      </p:sp>
    </p:spTree>
    <p:extLst>
      <p:ext uri="{BB962C8B-B14F-4D97-AF65-F5344CB8AC3E}">
        <p14:creationId xmlns:p14="http://schemas.microsoft.com/office/powerpoint/2010/main" val="1934600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t>33</a:t>
            </a:fld>
            <a:endParaRPr lang="en-GB" dirty="0"/>
          </a:p>
        </p:txBody>
      </p:sp>
    </p:spTree>
    <p:extLst>
      <p:ext uri="{BB962C8B-B14F-4D97-AF65-F5344CB8AC3E}">
        <p14:creationId xmlns:p14="http://schemas.microsoft.com/office/powerpoint/2010/main" val="410514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24760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t>8</a:t>
            </a:fld>
            <a:endParaRPr lang="en-GB" dirty="0"/>
          </a:p>
        </p:txBody>
      </p:sp>
    </p:spTree>
    <p:extLst>
      <p:ext uri="{BB962C8B-B14F-4D97-AF65-F5344CB8AC3E}">
        <p14:creationId xmlns:p14="http://schemas.microsoft.com/office/powerpoint/2010/main" val="383030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t>9</a:t>
            </a:fld>
            <a:endParaRPr lang="en-GB" dirty="0"/>
          </a:p>
        </p:txBody>
      </p:sp>
    </p:spTree>
    <p:extLst>
      <p:ext uri="{BB962C8B-B14F-4D97-AF65-F5344CB8AC3E}">
        <p14:creationId xmlns:p14="http://schemas.microsoft.com/office/powerpoint/2010/main" val="322645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t>10</a:t>
            </a:fld>
            <a:endParaRPr lang="en-GB" dirty="0"/>
          </a:p>
        </p:txBody>
      </p:sp>
    </p:spTree>
    <p:extLst>
      <p:ext uri="{BB962C8B-B14F-4D97-AF65-F5344CB8AC3E}">
        <p14:creationId xmlns:p14="http://schemas.microsoft.com/office/powerpoint/2010/main" val="248223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t>11</a:t>
            </a:fld>
            <a:endParaRPr lang="en-GB" dirty="0"/>
          </a:p>
        </p:txBody>
      </p:sp>
    </p:spTree>
    <p:extLst>
      <p:ext uri="{BB962C8B-B14F-4D97-AF65-F5344CB8AC3E}">
        <p14:creationId xmlns:p14="http://schemas.microsoft.com/office/powerpoint/2010/main" val="291255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t>12</a:t>
            </a:fld>
            <a:endParaRPr lang="en-GB" dirty="0"/>
          </a:p>
        </p:txBody>
      </p:sp>
    </p:spTree>
    <p:extLst>
      <p:ext uri="{BB962C8B-B14F-4D97-AF65-F5344CB8AC3E}">
        <p14:creationId xmlns:p14="http://schemas.microsoft.com/office/powerpoint/2010/main" val="285466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t>15</a:t>
            </a:fld>
            <a:endParaRPr lang="en-GB" dirty="0"/>
          </a:p>
        </p:txBody>
      </p:sp>
    </p:spTree>
    <p:extLst>
      <p:ext uri="{BB962C8B-B14F-4D97-AF65-F5344CB8AC3E}">
        <p14:creationId xmlns:p14="http://schemas.microsoft.com/office/powerpoint/2010/main" val="393584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85831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Richard Hall. Mark Johnson.</a:t>
            </a:r>
            <a:r>
              <a:rPr lang="en-IE" baseline="0" dirty="0" smtClean="0"/>
              <a:t> Richard’s latest post on ‘Academic Bewilderment’…</a:t>
            </a:r>
            <a:endParaRPr lang="en-GB" dirty="0"/>
          </a:p>
        </p:txBody>
      </p:sp>
      <p:sp>
        <p:nvSpPr>
          <p:cNvPr id="4" name="Slide Number Placeholder 3"/>
          <p:cNvSpPr>
            <a:spLocks noGrp="1"/>
          </p:cNvSpPr>
          <p:nvPr>
            <p:ph type="sldNum" sz="quarter" idx="10"/>
          </p:nvPr>
        </p:nvSpPr>
        <p:spPr/>
        <p:txBody>
          <a:bodyPr/>
          <a:lstStyle/>
          <a:p>
            <a:fld id="{B0721755-3E0B-4D3E-A4FB-4FE862C998A7}"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3851220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HI Logo_RGB.jpg"/>
          <p:cNvPicPr>
            <a:picLocks noChangeAspect="1"/>
          </p:cNvPicPr>
          <p:nvPr/>
        </p:nvPicPr>
        <p:blipFill>
          <a:blip r:embed="rId2"/>
          <a:srcRect/>
          <a:stretch>
            <a:fillRect/>
          </a:stretch>
        </p:blipFill>
        <p:spPr bwMode="auto">
          <a:xfrm>
            <a:off x="395288" y="223838"/>
            <a:ext cx="3575050" cy="1133475"/>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lgn="ctr">
              <a:defRPr baseline="0">
                <a:solidFill>
                  <a:srgbClr val="4A4C4E"/>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baseline="0">
                <a:solidFill>
                  <a:srgbClr val="4A4C4E"/>
                </a:solidFill>
              </a:defRPr>
            </a:lvl1pPr>
          </a:lstStyle>
          <a:p>
            <a:r>
              <a:rPr lang="en-US" smtClean="0"/>
              <a:t>Click to edit Master subtitle style</a:t>
            </a:r>
            <a:endParaRPr lang="en-US" dirty="0"/>
          </a:p>
        </p:txBody>
      </p:sp>
      <p:sp>
        <p:nvSpPr>
          <p:cNvPr id="5" name="Date Placeholder 4"/>
          <p:cNvSpPr>
            <a:spLocks noGrp="1" noChangeArrowheads="1"/>
          </p:cNvSpPr>
          <p:nvPr>
            <p:ph type="dt" sz="half" idx="10"/>
          </p:nvPr>
        </p:nvSpPr>
        <p:spPr bwMode="auto">
          <a:xfrm>
            <a:off x="457200" y="623887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aseline="0">
                <a:solidFill>
                  <a:srgbClr val="572163"/>
                </a:solidFill>
              </a:defRPr>
            </a:lvl1pPr>
          </a:lstStyle>
          <a:p>
            <a:pPr>
              <a:defRPr/>
            </a:pPr>
            <a:endParaRPr lang="en-US" dirty="0"/>
          </a:p>
        </p:txBody>
      </p:sp>
      <p:sp>
        <p:nvSpPr>
          <p:cNvPr id="6" name="Footer Placeholder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aseline="0">
                <a:solidFill>
                  <a:srgbClr val="572163"/>
                </a:solidFill>
              </a:defRPr>
            </a:lvl1pPr>
          </a:lstStyle>
          <a:p>
            <a:pPr>
              <a:defRPr/>
            </a:pPr>
            <a:endParaRPr lang="en-US" dirty="0"/>
          </a:p>
        </p:txBody>
      </p:sp>
      <p:sp>
        <p:nvSpPr>
          <p:cNvPr id="7" name="Slide Number Placeholder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aseline="0">
                <a:solidFill>
                  <a:srgbClr val="572163"/>
                </a:solidFill>
              </a:defRPr>
            </a:lvl1pPr>
          </a:lstStyle>
          <a:p>
            <a:pPr>
              <a:defRPr/>
            </a:pPr>
            <a:fld id="{10FCD4DD-47A1-4E29-A5D5-F9622AC957A3}"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baseline="0">
                <a:solidFill>
                  <a:srgbClr val="4A4C4E"/>
                </a:solidFill>
              </a:defRPr>
            </a:lvl1pPr>
            <a:lvl2pPr>
              <a:defRPr baseline="0">
                <a:solidFill>
                  <a:srgbClr val="4A4C4E"/>
                </a:solidFill>
              </a:defRPr>
            </a:lvl2pPr>
            <a:lvl3pPr>
              <a:defRPr baseline="0">
                <a:solidFill>
                  <a:srgbClr val="4A4C4E"/>
                </a:solidFill>
              </a:defRPr>
            </a:lvl3pPr>
            <a:lvl4pPr>
              <a:defRPr baseline="0">
                <a:solidFill>
                  <a:srgbClr val="4A4C4E"/>
                </a:solidFill>
              </a:defRPr>
            </a:lvl4pPr>
            <a:lvl5pPr>
              <a:defRPr baseline="0">
                <a:solidFill>
                  <a:srgbClr val="4A4C4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596" y="285728"/>
            <a:ext cx="6019800" cy="5851525"/>
          </a:xfrm>
        </p:spPr>
        <p:txBody>
          <a:bodyPr vert="eaVert"/>
          <a:lstStyle>
            <a:lvl1pPr>
              <a:defRPr baseline="0">
                <a:solidFill>
                  <a:srgbClr val="4A4C4E"/>
                </a:solidFill>
              </a:defRPr>
            </a:lvl1pPr>
            <a:lvl2pPr>
              <a:defRPr baseline="0">
                <a:solidFill>
                  <a:srgbClr val="4A4C4E"/>
                </a:solidFill>
              </a:defRPr>
            </a:lvl2pPr>
            <a:lvl3pPr>
              <a:defRPr baseline="0">
                <a:solidFill>
                  <a:srgbClr val="4A4C4E"/>
                </a:solidFill>
              </a:defRPr>
            </a:lvl3pPr>
            <a:lvl4pPr>
              <a:defRPr baseline="0">
                <a:solidFill>
                  <a:srgbClr val="4A4C4E"/>
                </a:solidFill>
              </a:defRPr>
            </a:lvl4pPr>
            <a:lvl5pPr>
              <a:defRPr baseline="0">
                <a:solidFill>
                  <a:srgbClr val="4A4C4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84" y="2130399"/>
            <a:ext cx="7772232" cy="1470153"/>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768" y="3886132"/>
            <a:ext cx="6400464" cy="1752679"/>
          </a:xfrm>
        </p:spPr>
        <p:txBody>
          <a:bodyPr/>
          <a:lstStyle>
            <a:lvl1pPr marL="0" indent="0" algn="ctr">
              <a:buNone/>
              <a:defRPr/>
            </a:lvl1pPr>
            <a:lvl2pPr marL="141686" indent="0" algn="ctr">
              <a:buNone/>
              <a:defRPr/>
            </a:lvl2pPr>
            <a:lvl3pPr marL="283373" indent="0" algn="ctr">
              <a:buNone/>
              <a:defRPr/>
            </a:lvl3pPr>
            <a:lvl4pPr marL="425059" indent="0" algn="ctr">
              <a:buNone/>
              <a:defRPr/>
            </a:lvl4pPr>
            <a:lvl5pPr marL="566745" indent="0" algn="ctr">
              <a:buNone/>
              <a:defRPr/>
            </a:lvl5pPr>
            <a:lvl6pPr marL="708431" indent="0" algn="ctr">
              <a:buNone/>
              <a:defRPr/>
            </a:lvl6pPr>
            <a:lvl7pPr marL="850118" indent="0" algn="ctr">
              <a:buNone/>
              <a:defRPr/>
            </a:lvl7pPr>
            <a:lvl8pPr marL="991804" indent="0" algn="ctr">
              <a:buNone/>
              <a:defRPr/>
            </a:lvl8pPr>
            <a:lvl9pPr marL="113349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B59A24-BE16-4781-ADD1-F15B831AEC3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6583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91F0AEA-4D71-4A11-8E51-5D1A576AFD4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479585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62" y="4406897"/>
            <a:ext cx="7772232" cy="1362233"/>
          </a:xfrm>
        </p:spPr>
        <p:txBody>
          <a:bodyPr anchor="t"/>
          <a:lstStyle>
            <a:lvl1pPr algn="l">
              <a:defRPr sz="1200" b="1" cap="all"/>
            </a:lvl1pPr>
          </a:lstStyle>
          <a:p>
            <a:r>
              <a:rPr lang="en-US" smtClean="0"/>
              <a:t>Click to edit Master title style</a:t>
            </a:r>
            <a:endParaRPr lang="en-GB"/>
          </a:p>
        </p:txBody>
      </p:sp>
      <p:sp>
        <p:nvSpPr>
          <p:cNvPr id="3" name="Text Placeholder 2"/>
          <p:cNvSpPr>
            <a:spLocks noGrp="1"/>
          </p:cNvSpPr>
          <p:nvPr>
            <p:ph type="body" idx="1"/>
          </p:nvPr>
        </p:nvSpPr>
        <p:spPr>
          <a:xfrm>
            <a:off x="722362" y="2906709"/>
            <a:ext cx="7772232" cy="1500188"/>
          </a:xfrm>
        </p:spPr>
        <p:txBody>
          <a:bodyPr anchor="b"/>
          <a:lstStyle>
            <a:lvl1pPr marL="0" indent="0">
              <a:buNone/>
              <a:defRPr sz="600"/>
            </a:lvl1pPr>
            <a:lvl2pPr marL="141686" indent="0">
              <a:buNone/>
              <a:defRPr sz="600"/>
            </a:lvl2pPr>
            <a:lvl3pPr marL="283373" indent="0">
              <a:buNone/>
              <a:defRPr sz="500"/>
            </a:lvl3pPr>
            <a:lvl4pPr marL="425059" indent="0">
              <a:buNone/>
              <a:defRPr sz="400"/>
            </a:lvl4pPr>
            <a:lvl5pPr marL="566745" indent="0">
              <a:buNone/>
              <a:defRPr sz="400"/>
            </a:lvl5pPr>
            <a:lvl6pPr marL="708431" indent="0">
              <a:buNone/>
              <a:defRPr sz="400"/>
            </a:lvl6pPr>
            <a:lvl7pPr marL="850118" indent="0">
              <a:buNone/>
              <a:defRPr sz="400"/>
            </a:lvl7pPr>
            <a:lvl8pPr marL="991804" indent="0">
              <a:buNone/>
              <a:defRPr sz="400"/>
            </a:lvl8pPr>
            <a:lvl9pPr marL="1133490" indent="0">
              <a:buNone/>
              <a:defRPr sz="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05C2A23-CECC-475D-9B5B-6A116BE601C5}"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72200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416" y="1599963"/>
            <a:ext cx="4091305" cy="4526015"/>
          </a:xfrm>
        </p:spPr>
        <p:txBody>
          <a:bodyPr/>
          <a:lstStyle>
            <a:lvl1pPr>
              <a:defRPr sz="900"/>
            </a:lvl1pPr>
            <a:lvl2pPr>
              <a:defRPr sz="700"/>
            </a:lvl2pPr>
            <a:lvl3pPr>
              <a:defRPr sz="6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4799" y="1599963"/>
            <a:ext cx="4091785" cy="4526015"/>
          </a:xfrm>
        </p:spPr>
        <p:txBody>
          <a:bodyPr/>
          <a:lstStyle>
            <a:lvl1pPr>
              <a:defRPr sz="900"/>
            </a:lvl1pPr>
            <a:lvl2pPr>
              <a:defRPr sz="700"/>
            </a:lvl2pPr>
            <a:lvl3pPr>
              <a:defRPr sz="6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270337E-DA2B-4F65-86EA-1375355C97A8}"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986122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416" y="1535312"/>
            <a:ext cx="4039948" cy="639374"/>
          </a:xfrm>
        </p:spPr>
        <p:txBody>
          <a:bodyPr anchor="b"/>
          <a:lstStyle>
            <a:lvl1pPr marL="0" indent="0">
              <a:buNone/>
              <a:defRPr sz="700" b="1"/>
            </a:lvl1pPr>
            <a:lvl2pPr marL="141686" indent="0">
              <a:buNone/>
              <a:defRPr sz="600" b="1"/>
            </a:lvl2pPr>
            <a:lvl3pPr marL="283373" indent="0">
              <a:buNone/>
              <a:defRPr sz="600" b="1"/>
            </a:lvl3pPr>
            <a:lvl4pPr marL="425059" indent="0">
              <a:buNone/>
              <a:defRPr sz="500" b="1"/>
            </a:lvl4pPr>
            <a:lvl5pPr marL="566745" indent="0">
              <a:buNone/>
              <a:defRPr sz="500" b="1"/>
            </a:lvl5pPr>
            <a:lvl6pPr marL="708431" indent="0">
              <a:buNone/>
              <a:defRPr sz="500" b="1"/>
            </a:lvl6pPr>
            <a:lvl7pPr marL="850118" indent="0">
              <a:buNone/>
              <a:defRPr sz="500" b="1"/>
            </a:lvl7pPr>
            <a:lvl8pPr marL="991804" indent="0">
              <a:buNone/>
              <a:defRPr sz="500" b="1"/>
            </a:lvl8pPr>
            <a:lvl9pPr marL="1133490" indent="0">
              <a:buNone/>
              <a:defRPr sz="500" b="1"/>
            </a:lvl9pPr>
          </a:lstStyle>
          <a:p>
            <a:pPr lvl="0"/>
            <a:r>
              <a:rPr lang="en-US" smtClean="0"/>
              <a:t>Click to edit Master text styles</a:t>
            </a:r>
          </a:p>
        </p:txBody>
      </p:sp>
      <p:sp>
        <p:nvSpPr>
          <p:cNvPr id="4" name="Content Placeholder 3"/>
          <p:cNvSpPr>
            <a:spLocks noGrp="1"/>
          </p:cNvSpPr>
          <p:nvPr>
            <p:ph sz="half" idx="2"/>
          </p:nvPr>
        </p:nvSpPr>
        <p:spPr>
          <a:xfrm>
            <a:off x="457416" y="2174687"/>
            <a:ext cx="4039948" cy="3951291"/>
          </a:xfrm>
        </p:spPr>
        <p:txBody>
          <a:bodyPr/>
          <a:lstStyle>
            <a:lvl1pPr>
              <a:defRPr sz="700"/>
            </a:lvl1pPr>
            <a:lvl2pPr>
              <a:defRPr sz="600"/>
            </a:lvl2pPr>
            <a:lvl3pPr>
              <a:defRPr sz="600"/>
            </a:lvl3pPr>
            <a:lvl4pPr>
              <a:defRPr sz="500"/>
            </a:lvl4pPr>
            <a:lvl5pPr>
              <a:defRPr sz="500"/>
            </a:lvl5pPr>
            <a:lvl6pPr>
              <a:defRPr sz="500"/>
            </a:lvl6pPr>
            <a:lvl7pPr>
              <a:defRPr sz="500"/>
            </a:lvl7pPr>
            <a:lvl8pPr>
              <a:defRPr sz="500"/>
            </a:lvl8pPr>
            <a:lvl9pPr>
              <a:defRPr sz="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196" y="1535312"/>
            <a:ext cx="4041388" cy="639374"/>
          </a:xfrm>
        </p:spPr>
        <p:txBody>
          <a:bodyPr anchor="b"/>
          <a:lstStyle>
            <a:lvl1pPr marL="0" indent="0">
              <a:buNone/>
              <a:defRPr sz="700" b="1"/>
            </a:lvl1pPr>
            <a:lvl2pPr marL="141686" indent="0">
              <a:buNone/>
              <a:defRPr sz="600" b="1"/>
            </a:lvl2pPr>
            <a:lvl3pPr marL="283373" indent="0">
              <a:buNone/>
              <a:defRPr sz="600" b="1"/>
            </a:lvl3pPr>
            <a:lvl4pPr marL="425059" indent="0">
              <a:buNone/>
              <a:defRPr sz="500" b="1"/>
            </a:lvl4pPr>
            <a:lvl5pPr marL="566745" indent="0">
              <a:buNone/>
              <a:defRPr sz="500" b="1"/>
            </a:lvl5pPr>
            <a:lvl6pPr marL="708431" indent="0">
              <a:buNone/>
              <a:defRPr sz="500" b="1"/>
            </a:lvl6pPr>
            <a:lvl7pPr marL="850118" indent="0">
              <a:buNone/>
              <a:defRPr sz="500" b="1"/>
            </a:lvl7pPr>
            <a:lvl8pPr marL="991804" indent="0">
              <a:buNone/>
              <a:defRPr sz="500" b="1"/>
            </a:lvl8pPr>
            <a:lvl9pPr marL="1133490" indent="0">
              <a:buNone/>
              <a:defRPr sz="500" b="1"/>
            </a:lvl9pPr>
          </a:lstStyle>
          <a:p>
            <a:pPr lvl="0"/>
            <a:r>
              <a:rPr lang="en-US" smtClean="0"/>
              <a:t>Click to edit Master text styles</a:t>
            </a:r>
          </a:p>
        </p:txBody>
      </p:sp>
      <p:sp>
        <p:nvSpPr>
          <p:cNvPr id="6" name="Content Placeholder 5"/>
          <p:cNvSpPr>
            <a:spLocks noGrp="1"/>
          </p:cNvSpPr>
          <p:nvPr>
            <p:ph sz="quarter" idx="4"/>
          </p:nvPr>
        </p:nvSpPr>
        <p:spPr>
          <a:xfrm>
            <a:off x="4645196" y="2174687"/>
            <a:ext cx="4041388" cy="3951291"/>
          </a:xfrm>
        </p:spPr>
        <p:txBody>
          <a:bodyPr/>
          <a:lstStyle>
            <a:lvl1pPr>
              <a:defRPr sz="700"/>
            </a:lvl1pPr>
            <a:lvl2pPr>
              <a:defRPr sz="600"/>
            </a:lvl2pPr>
            <a:lvl3pPr>
              <a:defRPr sz="600"/>
            </a:lvl3pPr>
            <a:lvl4pPr>
              <a:defRPr sz="500"/>
            </a:lvl4pPr>
            <a:lvl5pPr>
              <a:defRPr sz="500"/>
            </a:lvl5pPr>
            <a:lvl6pPr>
              <a:defRPr sz="500"/>
            </a:lvl6pPr>
            <a:lvl7pPr>
              <a:defRPr sz="500"/>
            </a:lvl7pPr>
            <a:lvl8pPr>
              <a:defRPr sz="500"/>
            </a:lvl8pPr>
            <a:lvl9pPr>
              <a:defRPr sz="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67EA60F-BDD9-46E8-BA61-8C391626D12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721855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BEA82B4-64E8-4D13-B266-F18B72E4A1D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347859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0F65C8B-4F29-479F-B1F4-B989181EC78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718943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16" y="272854"/>
            <a:ext cx="3008002" cy="1162175"/>
          </a:xfrm>
        </p:spPr>
        <p:txBody>
          <a:bodyPr anchor="b"/>
          <a:lstStyle>
            <a:lvl1pPr algn="l">
              <a:defRPr sz="600" b="1"/>
            </a:lvl1pPr>
          </a:lstStyle>
          <a:p>
            <a:r>
              <a:rPr lang="en-US" smtClean="0"/>
              <a:t>Click to edit Master title style</a:t>
            </a:r>
            <a:endParaRPr lang="en-GB"/>
          </a:p>
        </p:txBody>
      </p:sp>
      <p:sp>
        <p:nvSpPr>
          <p:cNvPr id="3" name="Content Placeholder 2"/>
          <p:cNvSpPr>
            <a:spLocks noGrp="1"/>
          </p:cNvSpPr>
          <p:nvPr>
            <p:ph idx="1"/>
          </p:nvPr>
        </p:nvSpPr>
        <p:spPr>
          <a:xfrm>
            <a:off x="3574852" y="272854"/>
            <a:ext cx="5111732" cy="5853124"/>
          </a:xfrm>
        </p:spPr>
        <p:txBody>
          <a:bodyPr/>
          <a:lstStyle>
            <a:lvl1pPr>
              <a:defRPr sz="1000"/>
            </a:lvl1pPr>
            <a:lvl2pPr>
              <a:defRPr sz="900"/>
            </a:lvl2pPr>
            <a:lvl3pPr>
              <a:defRPr sz="700"/>
            </a:lvl3pPr>
            <a:lvl4pPr>
              <a:defRPr sz="600"/>
            </a:lvl4pPr>
            <a:lvl5pPr>
              <a:defRPr sz="600"/>
            </a:lvl5pPr>
            <a:lvl6pPr>
              <a:defRPr sz="600"/>
            </a:lvl6pPr>
            <a:lvl7pPr>
              <a:defRPr sz="600"/>
            </a:lvl7pPr>
            <a:lvl8pPr>
              <a:defRPr sz="600"/>
            </a:lvl8pPr>
            <a:lvl9pPr>
              <a:defRPr sz="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416" y="1435029"/>
            <a:ext cx="3008002" cy="4690949"/>
          </a:xfrm>
        </p:spPr>
        <p:txBody>
          <a:bodyPr/>
          <a:lstStyle>
            <a:lvl1pPr marL="0" indent="0">
              <a:buNone/>
              <a:defRPr sz="400"/>
            </a:lvl1pPr>
            <a:lvl2pPr marL="141686" indent="0">
              <a:buNone/>
              <a:defRPr sz="400"/>
            </a:lvl2pPr>
            <a:lvl3pPr marL="283373" indent="0">
              <a:buNone/>
              <a:defRPr sz="300"/>
            </a:lvl3pPr>
            <a:lvl4pPr marL="425059" indent="0">
              <a:buNone/>
              <a:defRPr sz="300"/>
            </a:lvl4pPr>
            <a:lvl5pPr marL="566745" indent="0">
              <a:buNone/>
              <a:defRPr sz="300"/>
            </a:lvl5pPr>
            <a:lvl6pPr marL="708431" indent="0">
              <a:buNone/>
              <a:defRPr sz="300"/>
            </a:lvl6pPr>
            <a:lvl7pPr marL="850118" indent="0">
              <a:buNone/>
              <a:defRPr sz="300"/>
            </a:lvl7pPr>
            <a:lvl8pPr marL="991804" indent="0">
              <a:buNone/>
              <a:defRPr sz="300"/>
            </a:lvl8pPr>
            <a:lvl9pPr marL="1133490" indent="0">
              <a:buNone/>
              <a:defRPr sz="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888AABF-1C82-4437-98E0-EC0D2930B48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62835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572163"/>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solidFill>
                  <a:srgbClr val="4A4C4E"/>
                </a:solidFill>
              </a:defRPr>
            </a:lvl1pPr>
            <a:lvl2pPr>
              <a:defRPr baseline="0">
                <a:solidFill>
                  <a:srgbClr val="4A4C4E"/>
                </a:solidFill>
              </a:defRPr>
            </a:lvl2pPr>
            <a:lvl3pPr>
              <a:defRPr baseline="0">
                <a:solidFill>
                  <a:srgbClr val="4A4C4E"/>
                </a:solidFill>
              </a:defRPr>
            </a:lvl3pPr>
            <a:lvl4pPr>
              <a:defRPr baseline="0">
                <a:solidFill>
                  <a:srgbClr val="4A4C4E"/>
                </a:solidFill>
              </a:defRPr>
            </a:lvl4pPr>
            <a:lvl5pPr>
              <a:defRPr baseline="0">
                <a:solidFill>
                  <a:srgbClr val="4A4C4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26" y="4800397"/>
            <a:ext cx="5486592" cy="567088"/>
          </a:xfrm>
        </p:spPr>
        <p:txBody>
          <a:bodyPr anchor="b"/>
          <a:lstStyle>
            <a:lvl1pPr algn="l">
              <a:defRPr sz="600" b="1"/>
            </a:lvl1pPr>
          </a:lstStyle>
          <a:p>
            <a:r>
              <a:rPr lang="en-US" smtClean="0"/>
              <a:t>Click to edit Master title style</a:t>
            </a:r>
            <a:endParaRPr lang="en-GB"/>
          </a:p>
        </p:txBody>
      </p:sp>
      <p:sp>
        <p:nvSpPr>
          <p:cNvPr id="3" name="Picture Placeholder 2"/>
          <p:cNvSpPr>
            <a:spLocks noGrp="1"/>
          </p:cNvSpPr>
          <p:nvPr>
            <p:ph type="pic" idx="1"/>
          </p:nvPr>
        </p:nvSpPr>
        <p:spPr>
          <a:xfrm>
            <a:off x="1792226" y="612904"/>
            <a:ext cx="5486592" cy="4114698"/>
          </a:xfrm>
        </p:spPr>
        <p:txBody>
          <a:bodyPr/>
          <a:lstStyle>
            <a:lvl1pPr marL="0" indent="0">
              <a:buNone/>
              <a:defRPr sz="1000"/>
            </a:lvl1pPr>
            <a:lvl2pPr marL="141686" indent="0">
              <a:buNone/>
              <a:defRPr sz="900"/>
            </a:lvl2pPr>
            <a:lvl3pPr marL="283373" indent="0">
              <a:buNone/>
              <a:defRPr sz="700"/>
            </a:lvl3pPr>
            <a:lvl4pPr marL="425059" indent="0">
              <a:buNone/>
              <a:defRPr sz="600"/>
            </a:lvl4pPr>
            <a:lvl5pPr marL="566745" indent="0">
              <a:buNone/>
              <a:defRPr sz="600"/>
            </a:lvl5pPr>
            <a:lvl6pPr marL="708431" indent="0">
              <a:buNone/>
              <a:defRPr sz="600"/>
            </a:lvl6pPr>
            <a:lvl7pPr marL="850118" indent="0">
              <a:buNone/>
              <a:defRPr sz="600"/>
            </a:lvl7pPr>
            <a:lvl8pPr marL="991804" indent="0">
              <a:buNone/>
              <a:defRPr sz="600"/>
            </a:lvl8pPr>
            <a:lvl9pPr marL="1133490" indent="0">
              <a:buNone/>
              <a:defRPr sz="600"/>
            </a:lvl9pPr>
          </a:lstStyle>
          <a:p>
            <a:pPr lvl="0"/>
            <a:endParaRPr lang="en-GB" noProof="0" dirty="0" smtClean="0"/>
          </a:p>
        </p:txBody>
      </p:sp>
      <p:sp>
        <p:nvSpPr>
          <p:cNvPr id="4" name="Text Placeholder 3"/>
          <p:cNvSpPr>
            <a:spLocks noGrp="1"/>
          </p:cNvSpPr>
          <p:nvPr>
            <p:ph type="body" sz="half" idx="2"/>
          </p:nvPr>
        </p:nvSpPr>
        <p:spPr>
          <a:xfrm>
            <a:off x="1792226" y="5367485"/>
            <a:ext cx="5486592" cy="804817"/>
          </a:xfrm>
        </p:spPr>
        <p:txBody>
          <a:bodyPr/>
          <a:lstStyle>
            <a:lvl1pPr marL="0" indent="0">
              <a:buNone/>
              <a:defRPr sz="400"/>
            </a:lvl1pPr>
            <a:lvl2pPr marL="141686" indent="0">
              <a:buNone/>
              <a:defRPr sz="400"/>
            </a:lvl2pPr>
            <a:lvl3pPr marL="283373" indent="0">
              <a:buNone/>
              <a:defRPr sz="300"/>
            </a:lvl3pPr>
            <a:lvl4pPr marL="425059" indent="0">
              <a:buNone/>
              <a:defRPr sz="300"/>
            </a:lvl4pPr>
            <a:lvl5pPr marL="566745" indent="0">
              <a:buNone/>
              <a:defRPr sz="300"/>
            </a:lvl5pPr>
            <a:lvl6pPr marL="708431" indent="0">
              <a:buNone/>
              <a:defRPr sz="300"/>
            </a:lvl6pPr>
            <a:lvl7pPr marL="850118" indent="0">
              <a:buNone/>
              <a:defRPr sz="300"/>
            </a:lvl7pPr>
            <a:lvl8pPr marL="991804" indent="0">
              <a:buNone/>
              <a:defRPr sz="300"/>
            </a:lvl8pPr>
            <a:lvl9pPr marL="1133490" indent="0">
              <a:buNone/>
              <a:defRPr sz="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45BADA7-03C0-4A13-A16F-2EFDFA682135}"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475772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8173998-5F76-403B-B336-ECB0580F963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90231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12" y="274890"/>
            <a:ext cx="2057172" cy="5851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416" y="274890"/>
            <a:ext cx="6125918" cy="5851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B34EF3C-51E1-4347-BFF8-26AC723BD153}"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02605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rgbClr val="4A4C4E"/>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572163"/>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aseline="0">
                <a:solidFill>
                  <a:srgbClr val="4A4C4E"/>
                </a:solidFill>
              </a:defRPr>
            </a:lvl1pPr>
            <a:lvl2pPr>
              <a:defRPr sz="2400" baseline="0">
                <a:solidFill>
                  <a:srgbClr val="4A4C4E"/>
                </a:solidFill>
              </a:defRPr>
            </a:lvl2pPr>
            <a:lvl3pPr>
              <a:defRPr sz="2000" baseline="0">
                <a:solidFill>
                  <a:srgbClr val="4A4C4E"/>
                </a:solidFill>
              </a:defRPr>
            </a:lvl3pPr>
            <a:lvl4pPr>
              <a:defRPr sz="1800" baseline="0">
                <a:solidFill>
                  <a:srgbClr val="4A4C4E"/>
                </a:solidFill>
              </a:defRPr>
            </a:lvl4pPr>
            <a:lvl5pPr>
              <a:defRPr sz="1800" baseline="0">
                <a:solidFill>
                  <a:srgbClr val="4A4C4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rgbClr val="4A4C4E"/>
                </a:solidFill>
              </a:defRPr>
            </a:lvl1pPr>
            <a:lvl2pPr>
              <a:defRPr sz="2400" baseline="0">
                <a:solidFill>
                  <a:srgbClr val="4A4C4E"/>
                </a:solidFill>
              </a:defRPr>
            </a:lvl2pPr>
            <a:lvl3pPr>
              <a:defRPr sz="2000" baseline="0">
                <a:solidFill>
                  <a:srgbClr val="4A4C4E"/>
                </a:solidFill>
              </a:defRPr>
            </a:lvl3pPr>
            <a:lvl4pPr>
              <a:defRPr sz="1800" baseline="0">
                <a:solidFill>
                  <a:srgbClr val="4A4C4E"/>
                </a:solidFill>
              </a:defRPr>
            </a:lvl4pPr>
            <a:lvl5pPr>
              <a:defRPr sz="1800" baseline="0">
                <a:solidFill>
                  <a:srgbClr val="4A4C4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57216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baseline="0">
                <a:solidFill>
                  <a:srgbClr val="4A4C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aseline="0">
                <a:solidFill>
                  <a:srgbClr val="4A4C4E"/>
                </a:solidFill>
              </a:defRPr>
            </a:lvl1pPr>
            <a:lvl2pPr>
              <a:defRPr sz="2000" baseline="0">
                <a:solidFill>
                  <a:srgbClr val="4A4C4E"/>
                </a:solidFill>
              </a:defRPr>
            </a:lvl2pPr>
            <a:lvl3pPr>
              <a:defRPr sz="1800" baseline="0">
                <a:solidFill>
                  <a:srgbClr val="4A4C4E"/>
                </a:solidFill>
              </a:defRPr>
            </a:lvl3pPr>
            <a:lvl4pPr>
              <a:defRPr sz="1600" baseline="0">
                <a:solidFill>
                  <a:srgbClr val="4A4C4E"/>
                </a:solidFill>
              </a:defRPr>
            </a:lvl4pPr>
            <a:lvl5pPr>
              <a:defRPr sz="1600" baseline="0">
                <a:solidFill>
                  <a:srgbClr val="4A4C4E"/>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baseline="0">
                <a:solidFill>
                  <a:srgbClr val="4A4C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aseline="0">
                <a:solidFill>
                  <a:srgbClr val="4A4C4E"/>
                </a:solidFill>
              </a:defRPr>
            </a:lvl1pPr>
            <a:lvl2pPr>
              <a:defRPr sz="2000" baseline="0">
                <a:solidFill>
                  <a:srgbClr val="4A4C4E"/>
                </a:solidFill>
              </a:defRPr>
            </a:lvl2pPr>
            <a:lvl3pPr>
              <a:defRPr sz="1800" baseline="0">
                <a:solidFill>
                  <a:srgbClr val="4A4C4E"/>
                </a:solidFill>
              </a:defRPr>
            </a:lvl3pPr>
            <a:lvl4pPr>
              <a:defRPr sz="1600" baseline="0">
                <a:solidFill>
                  <a:srgbClr val="4A4C4E"/>
                </a:solidFill>
              </a:defRPr>
            </a:lvl4pPr>
            <a:lvl5pPr>
              <a:defRPr sz="1600" baseline="0">
                <a:solidFill>
                  <a:srgbClr val="4A4C4E"/>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00174"/>
            <a:ext cx="5111750" cy="4625989"/>
          </a:xfrm>
        </p:spPr>
        <p:txBody>
          <a:bodyPr/>
          <a:lstStyle>
            <a:lvl1pPr>
              <a:defRPr sz="3200" baseline="0">
                <a:solidFill>
                  <a:srgbClr val="4A4C4E"/>
                </a:solidFill>
              </a:defRPr>
            </a:lvl1pPr>
            <a:lvl2pPr>
              <a:defRPr sz="2800" baseline="0">
                <a:solidFill>
                  <a:srgbClr val="4A4C4E"/>
                </a:solidFill>
              </a:defRPr>
            </a:lvl2pPr>
            <a:lvl3pPr>
              <a:defRPr sz="2400" baseline="0">
                <a:solidFill>
                  <a:srgbClr val="4A4C4E"/>
                </a:solidFill>
              </a:defRPr>
            </a:lvl3pPr>
            <a:lvl4pPr>
              <a:defRPr sz="2000" baseline="0">
                <a:solidFill>
                  <a:srgbClr val="4A4C4E"/>
                </a:solidFill>
              </a:defRPr>
            </a:lvl4pPr>
            <a:lvl5pPr>
              <a:defRPr sz="2000" baseline="0">
                <a:solidFill>
                  <a:srgbClr val="4A4C4E"/>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baseline="0">
                <a:solidFill>
                  <a:srgbClr val="4A4C4E"/>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solidFill>
                  <a:srgbClr val="4A4C4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4" name="Line 10"/>
          <p:cNvSpPr>
            <a:spLocks noChangeShapeType="1"/>
          </p:cNvSpPr>
          <p:nvPr/>
        </p:nvSpPr>
        <p:spPr bwMode="auto">
          <a:xfrm>
            <a:off x="0" y="1500188"/>
            <a:ext cx="9144000" cy="0"/>
          </a:xfrm>
          <a:prstGeom prst="line">
            <a:avLst/>
          </a:prstGeom>
          <a:noFill/>
          <a:ln w="44450">
            <a:solidFill>
              <a:srgbClr val="572163"/>
            </a:solidFill>
            <a:round/>
            <a:headEnd/>
            <a:tailEnd/>
          </a:ln>
        </p:spPr>
        <p:txBody>
          <a:bodyPr/>
          <a:lstStyle/>
          <a:p>
            <a:pPr>
              <a:defRPr/>
            </a:pPr>
            <a:endParaRPr lang="en-GB" dirty="0"/>
          </a:p>
        </p:txBody>
      </p:sp>
      <p:pic>
        <p:nvPicPr>
          <p:cNvPr id="5" name="Picture 4" descr="UHI-icon-RGB.jpg"/>
          <p:cNvPicPr>
            <a:picLocks noChangeAspect="1"/>
          </p:cNvPicPr>
          <p:nvPr/>
        </p:nvPicPr>
        <p:blipFill>
          <a:blip r:embed="rId13"/>
          <a:stretch>
            <a:fillRect/>
          </a:stretch>
        </p:blipFill>
        <p:spPr>
          <a:xfrm>
            <a:off x="8358214" y="6143644"/>
            <a:ext cx="697738" cy="642942"/>
          </a:xfrm>
          <a:prstGeom prst="rect">
            <a:avLst/>
          </a:prstGeom>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eaLnBrk="1" fontAlgn="base" hangingPunct="1">
        <a:spcBef>
          <a:spcPct val="0"/>
        </a:spcBef>
        <a:spcAft>
          <a:spcPct val="0"/>
        </a:spcAft>
        <a:defRPr sz="4400">
          <a:solidFill>
            <a:srgbClr val="572163"/>
          </a:solidFill>
          <a:latin typeface="+mj-lt"/>
          <a:ea typeface="ＭＳ Ｐゴシック" charset="-128"/>
          <a:cs typeface="ＭＳ Ｐゴシック" charset="-128"/>
        </a:defRPr>
      </a:lvl1pPr>
      <a:lvl2pPr algn="l" rtl="0" eaLnBrk="1" fontAlgn="base" hangingPunct="1">
        <a:spcBef>
          <a:spcPct val="0"/>
        </a:spcBef>
        <a:spcAft>
          <a:spcPct val="0"/>
        </a:spcAft>
        <a:defRPr sz="4400">
          <a:solidFill>
            <a:srgbClr val="572163"/>
          </a:solidFill>
          <a:latin typeface="Myriad Pro" charset="0"/>
          <a:ea typeface="ＭＳ Ｐゴシック" charset="-128"/>
          <a:cs typeface="ＭＳ Ｐゴシック" charset="-128"/>
        </a:defRPr>
      </a:lvl2pPr>
      <a:lvl3pPr algn="l" rtl="0" eaLnBrk="1" fontAlgn="base" hangingPunct="1">
        <a:spcBef>
          <a:spcPct val="0"/>
        </a:spcBef>
        <a:spcAft>
          <a:spcPct val="0"/>
        </a:spcAft>
        <a:defRPr sz="4400">
          <a:solidFill>
            <a:srgbClr val="572163"/>
          </a:solidFill>
          <a:latin typeface="Myriad Pro" charset="0"/>
          <a:ea typeface="ＭＳ Ｐゴシック" charset="-128"/>
          <a:cs typeface="ＭＳ Ｐゴシック" charset="-128"/>
        </a:defRPr>
      </a:lvl3pPr>
      <a:lvl4pPr algn="l" rtl="0" eaLnBrk="1" fontAlgn="base" hangingPunct="1">
        <a:spcBef>
          <a:spcPct val="0"/>
        </a:spcBef>
        <a:spcAft>
          <a:spcPct val="0"/>
        </a:spcAft>
        <a:defRPr sz="4400">
          <a:solidFill>
            <a:srgbClr val="572163"/>
          </a:solidFill>
          <a:latin typeface="Myriad Pro" charset="0"/>
          <a:ea typeface="ＭＳ Ｐゴシック" charset="-128"/>
          <a:cs typeface="ＭＳ Ｐゴシック" charset="-128"/>
        </a:defRPr>
      </a:lvl4pPr>
      <a:lvl5pPr algn="l" rtl="0" eaLnBrk="1" fontAlgn="base" hangingPunct="1">
        <a:spcBef>
          <a:spcPct val="0"/>
        </a:spcBef>
        <a:spcAft>
          <a:spcPct val="0"/>
        </a:spcAft>
        <a:defRPr sz="4400">
          <a:solidFill>
            <a:srgbClr val="572163"/>
          </a:solidFill>
          <a:latin typeface="Myriad Pro" charset="0"/>
          <a:ea typeface="ＭＳ Ｐゴシック" charset="-128"/>
          <a:cs typeface="ＭＳ Ｐゴシック" charset="-128"/>
        </a:defRPr>
      </a:lvl5pPr>
      <a:lvl6pPr marL="457200" algn="l" rtl="0" eaLnBrk="1" fontAlgn="base" hangingPunct="1">
        <a:spcBef>
          <a:spcPct val="0"/>
        </a:spcBef>
        <a:spcAft>
          <a:spcPct val="0"/>
        </a:spcAft>
        <a:defRPr sz="4400">
          <a:solidFill>
            <a:srgbClr val="B22C1B"/>
          </a:solidFill>
          <a:latin typeface="Myriad Pro" charset="0"/>
        </a:defRPr>
      </a:lvl6pPr>
      <a:lvl7pPr marL="914400" algn="l" rtl="0" eaLnBrk="1" fontAlgn="base" hangingPunct="1">
        <a:spcBef>
          <a:spcPct val="0"/>
        </a:spcBef>
        <a:spcAft>
          <a:spcPct val="0"/>
        </a:spcAft>
        <a:defRPr sz="4400">
          <a:solidFill>
            <a:srgbClr val="B22C1B"/>
          </a:solidFill>
          <a:latin typeface="Myriad Pro" charset="0"/>
        </a:defRPr>
      </a:lvl7pPr>
      <a:lvl8pPr marL="1371600" algn="l" rtl="0" eaLnBrk="1" fontAlgn="base" hangingPunct="1">
        <a:spcBef>
          <a:spcPct val="0"/>
        </a:spcBef>
        <a:spcAft>
          <a:spcPct val="0"/>
        </a:spcAft>
        <a:defRPr sz="4400">
          <a:solidFill>
            <a:srgbClr val="B22C1B"/>
          </a:solidFill>
          <a:latin typeface="Myriad Pro" charset="0"/>
        </a:defRPr>
      </a:lvl8pPr>
      <a:lvl9pPr marL="1828800" algn="l" rtl="0" eaLnBrk="1" fontAlgn="base" hangingPunct="1">
        <a:spcBef>
          <a:spcPct val="0"/>
        </a:spcBef>
        <a:spcAft>
          <a:spcPct val="0"/>
        </a:spcAft>
        <a:defRPr sz="4400">
          <a:solidFill>
            <a:srgbClr val="B22C1B"/>
          </a:solidFill>
          <a:latin typeface="Myriad Pro" charset="0"/>
        </a:defRPr>
      </a:lvl9pPr>
    </p:titleStyle>
    <p:bodyStyle>
      <a:lvl1pPr marL="342900" indent="-342900" algn="l" rtl="0" eaLnBrk="1" fontAlgn="base" hangingPunct="1">
        <a:spcBef>
          <a:spcPct val="20000"/>
        </a:spcBef>
        <a:spcAft>
          <a:spcPct val="0"/>
        </a:spcAft>
        <a:buChar char="•"/>
        <a:defRPr sz="3200">
          <a:solidFill>
            <a:srgbClr val="4A4C4E"/>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rgbClr val="4A4C4E"/>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4A4C4E"/>
          </a:solidFill>
          <a:latin typeface="+mn-lt"/>
          <a:ea typeface="ＭＳ Ｐゴシック" charset="-128"/>
        </a:defRPr>
      </a:lvl3pPr>
      <a:lvl4pPr marL="1600200" indent="-228600" algn="l" rtl="0" eaLnBrk="1" fontAlgn="base" hangingPunct="1">
        <a:spcBef>
          <a:spcPct val="20000"/>
        </a:spcBef>
        <a:spcAft>
          <a:spcPct val="0"/>
        </a:spcAft>
        <a:buChar char="–"/>
        <a:tabLst>
          <a:tab pos="3411538" algn="l"/>
        </a:tabLst>
        <a:defRPr sz="2000">
          <a:solidFill>
            <a:srgbClr val="4A4C4E"/>
          </a:solidFill>
          <a:latin typeface="+mn-lt"/>
          <a:ea typeface="ＭＳ Ｐゴシック" charset="-128"/>
        </a:defRPr>
      </a:lvl4pPr>
      <a:lvl5pPr marL="2057400" indent="-228600" algn="l" rtl="0" eaLnBrk="1" fontAlgn="base" hangingPunct="1">
        <a:spcBef>
          <a:spcPct val="20000"/>
        </a:spcBef>
        <a:spcAft>
          <a:spcPct val="0"/>
        </a:spcAft>
        <a:buChar char="»"/>
        <a:defRPr sz="2000">
          <a:solidFill>
            <a:srgbClr val="4A4C4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B22C1B"/>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B22C1B"/>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B22C1B"/>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B22C1B"/>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416" y="274890"/>
            <a:ext cx="8229168" cy="114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416" y="6245097"/>
            <a:ext cx="2133488" cy="476476"/>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a:defRPr sz="1400"/>
            </a:lvl1pPr>
          </a:lstStyle>
          <a:p>
            <a:endParaRPr lang="en-US" dirty="0" smtClean="0">
              <a:solidFill>
                <a:srgbClr val="000000"/>
              </a:solidFill>
              <a:ea typeface="+mn-ea"/>
            </a:endParaRPr>
          </a:p>
        </p:txBody>
      </p:sp>
      <p:sp>
        <p:nvSpPr>
          <p:cNvPr id="1029" name="Rectangle 5"/>
          <p:cNvSpPr>
            <a:spLocks noGrp="1" noChangeArrowheads="1"/>
          </p:cNvSpPr>
          <p:nvPr>
            <p:ph type="ftr" sz="quarter" idx="3"/>
          </p:nvPr>
        </p:nvSpPr>
        <p:spPr bwMode="auto">
          <a:xfrm>
            <a:off x="3124156" y="6245097"/>
            <a:ext cx="2895688" cy="476476"/>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400"/>
            </a:lvl1pPr>
          </a:lstStyle>
          <a:p>
            <a:pPr algn="ctr"/>
            <a:endParaRPr lang="en-US" dirty="0" smtClean="0">
              <a:solidFill>
                <a:srgbClr val="000000"/>
              </a:solidFill>
              <a:ea typeface="+mn-ea"/>
            </a:endParaRPr>
          </a:p>
        </p:txBody>
      </p:sp>
      <p:sp>
        <p:nvSpPr>
          <p:cNvPr id="1030" name="Rectangle 6"/>
          <p:cNvSpPr>
            <a:spLocks noGrp="1" noChangeArrowheads="1"/>
          </p:cNvSpPr>
          <p:nvPr>
            <p:ph type="sldNum" sz="quarter" idx="4"/>
          </p:nvPr>
        </p:nvSpPr>
        <p:spPr bwMode="auto">
          <a:xfrm>
            <a:off x="6553096" y="6245097"/>
            <a:ext cx="2133488" cy="476476"/>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400"/>
            </a:lvl1pPr>
          </a:lstStyle>
          <a:p>
            <a:fld id="{271E8205-EC43-44F0-9DC1-DD1D728B0DBD}" type="slidenum">
              <a:rPr lang="en-GB" smtClean="0">
                <a:solidFill>
                  <a:srgbClr val="000000"/>
                </a:solidFill>
                <a:ea typeface="+mn-ea"/>
              </a:rPr>
              <a:pPr/>
              <a:t>‹#›</a:t>
            </a:fld>
            <a:endParaRPr lang="en-GB" dirty="0" smtClean="0">
              <a:solidFill>
                <a:srgbClr val="000000"/>
              </a:solidFill>
              <a:ea typeface="+mn-ea"/>
            </a:endParaRPr>
          </a:p>
        </p:txBody>
      </p:sp>
    </p:spTree>
    <p:extLst>
      <p:ext uri="{BB962C8B-B14F-4D97-AF65-F5344CB8AC3E}">
        <p14:creationId xmlns:p14="http://schemas.microsoft.com/office/powerpoint/2010/main" val="353197394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073" rtl="0" eaLnBrk="0" fontAlgn="base" hangingPunct="0">
        <a:spcBef>
          <a:spcPct val="0"/>
        </a:spcBef>
        <a:spcAft>
          <a:spcPct val="0"/>
        </a:spcAft>
        <a:defRPr sz="4400">
          <a:solidFill>
            <a:schemeClr val="tx2"/>
          </a:solidFill>
          <a:latin typeface="+mj-lt"/>
          <a:ea typeface="+mj-ea"/>
          <a:cs typeface="+mj-cs"/>
        </a:defRPr>
      </a:lvl1pPr>
      <a:lvl2pPr algn="ctr" defTabSz="914073" rtl="0" eaLnBrk="0" fontAlgn="base" hangingPunct="0">
        <a:spcBef>
          <a:spcPct val="0"/>
        </a:spcBef>
        <a:spcAft>
          <a:spcPct val="0"/>
        </a:spcAft>
        <a:defRPr sz="4400">
          <a:solidFill>
            <a:schemeClr val="tx2"/>
          </a:solidFill>
          <a:latin typeface="Arial" charset="0"/>
          <a:cs typeface="Arial" charset="0"/>
        </a:defRPr>
      </a:lvl2pPr>
      <a:lvl3pPr algn="ctr" defTabSz="914073" rtl="0" eaLnBrk="0" fontAlgn="base" hangingPunct="0">
        <a:spcBef>
          <a:spcPct val="0"/>
        </a:spcBef>
        <a:spcAft>
          <a:spcPct val="0"/>
        </a:spcAft>
        <a:defRPr sz="4400">
          <a:solidFill>
            <a:schemeClr val="tx2"/>
          </a:solidFill>
          <a:latin typeface="Arial" charset="0"/>
          <a:cs typeface="Arial" charset="0"/>
        </a:defRPr>
      </a:lvl3pPr>
      <a:lvl4pPr algn="ctr" defTabSz="914073" rtl="0" eaLnBrk="0" fontAlgn="base" hangingPunct="0">
        <a:spcBef>
          <a:spcPct val="0"/>
        </a:spcBef>
        <a:spcAft>
          <a:spcPct val="0"/>
        </a:spcAft>
        <a:defRPr sz="4400">
          <a:solidFill>
            <a:schemeClr val="tx2"/>
          </a:solidFill>
          <a:latin typeface="Arial" charset="0"/>
          <a:cs typeface="Arial" charset="0"/>
        </a:defRPr>
      </a:lvl4pPr>
      <a:lvl5pPr algn="ctr" defTabSz="914073" rtl="0" eaLnBrk="0" fontAlgn="base" hangingPunct="0">
        <a:spcBef>
          <a:spcPct val="0"/>
        </a:spcBef>
        <a:spcAft>
          <a:spcPct val="0"/>
        </a:spcAft>
        <a:defRPr sz="4400">
          <a:solidFill>
            <a:schemeClr val="tx2"/>
          </a:solidFill>
          <a:latin typeface="Arial" charset="0"/>
          <a:cs typeface="Arial" charset="0"/>
        </a:defRPr>
      </a:lvl5pPr>
      <a:lvl6pPr marL="141686" algn="ctr" defTabSz="914073" rtl="0" fontAlgn="base">
        <a:spcBef>
          <a:spcPct val="0"/>
        </a:spcBef>
        <a:spcAft>
          <a:spcPct val="0"/>
        </a:spcAft>
        <a:defRPr sz="4400">
          <a:solidFill>
            <a:schemeClr val="tx2"/>
          </a:solidFill>
          <a:latin typeface="Arial" charset="0"/>
          <a:cs typeface="Arial" charset="0"/>
        </a:defRPr>
      </a:lvl6pPr>
      <a:lvl7pPr marL="283373" algn="ctr" defTabSz="914073" rtl="0" fontAlgn="base">
        <a:spcBef>
          <a:spcPct val="0"/>
        </a:spcBef>
        <a:spcAft>
          <a:spcPct val="0"/>
        </a:spcAft>
        <a:defRPr sz="4400">
          <a:solidFill>
            <a:schemeClr val="tx2"/>
          </a:solidFill>
          <a:latin typeface="Arial" charset="0"/>
          <a:cs typeface="Arial" charset="0"/>
        </a:defRPr>
      </a:lvl7pPr>
      <a:lvl8pPr marL="425059" algn="ctr" defTabSz="914073" rtl="0" fontAlgn="base">
        <a:spcBef>
          <a:spcPct val="0"/>
        </a:spcBef>
        <a:spcAft>
          <a:spcPct val="0"/>
        </a:spcAft>
        <a:defRPr sz="4400">
          <a:solidFill>
            <a:schemeClr val="tx2"/>
          </a:solidFill>
          <a:latin typeface="Arial" charset="0"/>
          <a:cs typeface="Arial" charset="0"/>
        </a:defRPr>
      </a:lvl8pPr>
      <a:lvl9pPr marL="566745" algn="ctr" defTabSz="914073" rtl="0" fontAlgn="base">
        <a:spcBef>
          <a:spcPct val="0"/>
        </a:spcBef>
        <a:spcAft>
          <a:spcPct val="0"/>
        </a:spcAft>
        <a:defRPr sz="4400">
          <a:solidFill>
            <a:schemeClr val="tx2"/>
          </a:solidFill>
          <a:latin typeface="Arial" charset="0"/>
          <a:cs typeface="Arial" charset="0"/>
        </a:defRPr>
      </a:lvl9pPr>
    </p:titleStyle>
    <p:body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283373" rtl="0" eaLnBrk="1" latinLnBrk="0" hangingPunct="1">
        <a:defRPr sz="600" kern="1200">
          <a:solidFill>
            <a:schemeClr val="tx1"/>
          </a:solidFill>
          <a:latin typeface="+mn-lt"/>
          <a:ea typeface="+mn-ea"/>
          <a:cs typeface="+mn-cs"/>
        </a:defRPr>
      </a:lvl1pPr>
      <a:lvl2pPr marL="141686" algn="l" defTabSz="283373" rtl="0" eaLnBrk="1" latinLnBrk="0" hangingPunct="1">
        <a:defRPr sz="600" kern="1200">
          <a:solidFill>
            <a:schemeClr val="tx1"/>
          </a:solidFill>
          <a:latin typeface="+mn-lt"/>
          <a:ea typeface="+mn-ea"/>
          <a:cs typeface="+mn-cs"/>
        </a:defRPr>
      </a:lvl2pPr>
      <a:lvl3pPr marL="283373" algn="l" defTabSz="283373" rtl="0" eaLnBrk="1" latinLnBrk="0" hangingPunct="1">
        <a:defRPr sz="600" kern="1200">
          <a:solidFill>
            <a:schemeClr val="tx1"/>
          </a:solidFill>
          <a:latin typeface="+mn-lt"/>
          <a:ea typeface="+mn-ea"/>
          <a:cs typeface="+mn-cs"/>
        </a:defRPr>
      </a:lvl3pPr>
      <a:lvl4pPr marL="425059" algn="l" defTabSz="283373" rtl="0" eaLnBrk="1" latinLnBrk="0" hangingPunct="1">
        <a:defRPr sz="600" kern="1200">
          <a:solidFill>
            <a:schemeClr val="tx1"/>
          </a:solidFill>
          <a:latin typeface="+mn-lt"/>
          <a:ea typeface="+mn-ea"/>
          <a:cs typeface="+mn-cs"/>
        </a:defRPr>
      </a:lvl4pPr>
      <a:lvl5pPr marL="566745" algn="l" defTabSz="283373" rtl="0" eaLnBrk="1" latinLnBrk="0" hangingPunct="1">
        <a:defRPr sz="600" kern="1200">
          <a:solidFill>
            <a:schemeClr val="tx1"/>
          </a:solidFill>
          <a:latin typeface="+mn-lt"/>
          <a:ea typeface="+mn-ea"/>
          <a:cs typeface="+mn-cs"/>
        </a:defRPr>
      </a:lvl5pPr>
      <a:lvl6pPr marL="708431" algn="l" defTabSz="283373" rtl="0" eaLnBrk="1" latinLnBrk="0" hangingPunct="1">
        <a:defRPr sz="600" kern="1200">
          <a:solidFill>
            <a:schemeClr val="tx1"/>
          </a:solidFill>
          <a:latin typeface="+mn-lt"/>
          <a:ea typeface="+mn-ea"/>
          <a:cs typeface="+mn-cs"/>
        </a:defRPr>
      </a:lvl6pPr>
      <a:lvl7pPr marL="850118" algn="l" defTabSz="283373" rtl="0" eaLnBrk="1" latinLnBrk="0" hangingPunct="1">
        <a:defRPr sz="600" kern="1200">
          <a:solidFill>
            <a:schemeClr val="tx1"/>
          </a:solidFill>
          <a:latin typeface="+mn-lt"/>
          <a:ea typeface="+mn-ea"/>
          <a:cs typeface="+mn-cs"/>
        </a:defRPr>
      </a:lvl7pPr>
      <a:lvl8pPr marL="991804" algn="l" defTabSz="283373" rtl="0" eaLnBrk="1" latinLnBrk="0" hangingPunct="1">
        <a:defRPr sz="600" kern="1200">
          <a:solidFill>
            <a:schemeClr val="tx1"/>
          </a:solidFill>
          <a:latin typeface="+mn-lt"/>
          <a:ea typeface="+mn-ea"/>
          <a:cs typeface="+mn-cs"/>
        </a:defRPr>
      </a:lvl8pPr>
      <a:lvl9pPr marL="1133490" algn="l" defTabSz="283373" rtl="0" eaLnBrk="1" latinLnBrk="0" hangingPunct="1">
        <a:defRPr sz="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79512" y="3356992"/>
            <a:ext cx="8856984" cy="1584176"/>
          </a:xfrm>
        </p:spPr>
        <p:txBody>
          <a:bodyPr/>
          <a:lstStyle/>
          <a:p>
            <a:r>
              <a:rPr lang="en-US" sz="3600" dirty="0"/>
              <a:t/>
            </a:r>
            <a:br>
              <a:rPr lang="en-US" sz="3600" dirty="0"/>
            </a:br>
            <a:r>
              <a:rPr lang="en-US" sz="3600" dirty="0" smtClean="0"/>
              <a:t/>
            </a:r>
            <a:br>
              <a:rPr lang="en-US" sz="3600" dirty="0" smtClean="0"/>
            </a:br>
            <a:r>
              <a:rPr lang="en-US" sz="3600" dirty="0" smtClean="0"/>
              <a:t/>
            </a:r>
            <a:br>
              <a:rPr lang="en-US" sz="3600" dirty="0" smtClean="0"/>
            </a:br>
            <a:r>
              <a:rPr lang="en-US" sz="4000" b="1" dirty="0">
                <a:latin typeface="Agency FB" panose="020B0503020202020204" pitchFamily="34" charset="0"/>
                <a:cs typeface="Latha" panose="020B0604020202020204" pitchFamily="34" charset="0"/>
              </a:rPr>
              <a:t>Practice, Praxis, Place: </a:t>
            </a:r>
            <a:r>
              <a:rPr lang="en-US" sz="4000" b="1" dirty="0" smtClean="0">
                <a:latin typeface="Agency FB" panose="020B0503020202020204" pitchFamily="34" charset="0"/>
                <a:cs typeface="Latha" panose="020B0604020202020204" pitchFamily="34" charset="0"/>
              </a:rPr>
              <a:t/>
            </a:r>
            <a:br>
              <a:rPr lang="en-US" sz="4000" b="1" dirty="0" smtClean="0">
                <a:latin typeface="Agency FB" panose="020B0503020202020204" pitchFamily="34" charset="0"/>
                <a:cs typeface="Latha" panose="020B0604020202020204" pitchFamily="34" charset="0"/>
              </a:rPr>
            </a:br>
            <a:r>
              <a:rPr lang="en-US" sz="4000" b="1" dirty="0" smtClean="0">
                <a:latin typeface="Agency FB" panose="020B0503020202020204" pitchFamily="34" charset="0"/>
                <a:cs typeface="Latha" panose="020B0604020202020204" pitchFamily="34" charset="0"/>
              </a:rPr>
              <a:t>Locating </a:t>
            </a:r>
            <a:r>
              <a:rPr lang="en-US" sz="4000" b="1" dirty="0">
                <a:latin typeface="Agency FB" panose="020B0503020202020204" pitchFamily="34" charset="0"/>
                <a:cs typeface="Latha" panose="020B0604020202020204" pitchFamily="34" charset="0"/>
              </a:rPr>
              <a:t>educational development in the scholarship of learning and teaching</a:t>
            </a:r>
            <a:r>
              <a:rPr lang="en-US" b="1" dirty="0"/>
              <a:t/>
            </a:r>
            <a:br>
              <a:rPr lang="en-US" b="1" dirty="0"/>
            </a:br>
            <a:r>
              <a:rPr lang="en-US" sz="3600" dirty="0"/>
              <a:t/>
            </a:r>
            <a:br>
              <a:rPr lang="en-US" sz="3600" dirty="0"/>
            </a:br>
            <a:r>
              <a:rPr lang="en-US" sz="3600" dirty="0" smtClean="0">
                <a:latin typeface="Agency FB" panose="020B0503020202020204" pitchFamily="34" charset="0"/>
              </a:rPr>
              <a:t>Keith Smyth</a:t>
            </a:r>
            <a:br>
              <a:rPr lang="en-US" sz="3600" dirty="0" smtClean="0">
                <a:latin typeface="Agency FB" panose="020B0503020202020204" pitchFamily="34" charset="0"/>
              </a:rPr>
            </a:br>
            <a:r>
              <a:rPr lang="en-US" sz="3600" dirty="0" smtClean="0">
                <a:latin typeface="Agency FB" panose="020B0503020202020204" pitchFamily="34" charset="0"/>
              </a:rPr>
              <a:t>Professor of Pedagogy</a:t>
            </a:r>
            <a:br>
              <a:rPr lang="en-US" sz="3600" dirty="0" smtClean="0">
                <a:latin typeface="Agency FB" panose="020B0503020202020204" pitchFamily="34" charset="0"/>
              </a:rPr>
            </a:br>
            <a:r>
              <a:rPr lang="en-US" sz="3600" dirty="0" smtClean="0">
                <a:latin typeface="Agency FB" panose="020B0503020202020204" pitchFamily="34" charset="0"/>
              </a:rPr>
              <a:t>University of the Highlands and Islands</a:t>
            </a:r>
            <a:r>
              <a:rPr lang="en-US" sz="2400" dirty="0" smtClean="0"/>
              <a:t/>
            </a:r>
            <a:br>
              <a:rPr lang="en-US" sz="2400" dirty="0" smtClean="0"/>
            </a:br>
            <a:r>
              <a:rPr lang="en-US" sz="2400" dirty="0" smtClean="0"/>
              <a:t/>
            </a:r>
            <a:br>
              <a:rPr lang="en-US" sz="2400" dirty="0" smtClean="0"/>
            </a:br>
            <a:r>
              <a:rPr lang="en-US" sz="3600" b="1" dirty="0" smtClean="0">
                <a:latin typeface="Agency FB" panose="020B0503020202020204" pitchFamily="34" charset="0"/>
              </a:rPr>
              <a:t>#sedaconf     @smythkrs</a:t>
            </a: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800" dirty="0" smtClean="0"/>
              <a:t/>
            </a:r>
            <a:br>
              <a:rPr lang="en-US" sz="2800" dirty="0" smtClean="0"/>
            </a:b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2358026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The scholarship of those we support</a:t>
            </a:r>
            <a:endParaRPr lang="en-GB" b="1" dirty="0">
              <a:latin typeface="Agency FB" panose="020B0503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423" y="2276872"/>
            <a:ext cx="8106335" cy="2168634"/>
          </a:xfrm>
          <a:prstGeom prst="rect">
            <a:avLst/>
          </a:prstGeom>
        </p:spPr>
      </p:pic>
    </p:spTree>
    <p:extLst>
      <p:ext uri="{BB962C8B-B14F-4D97-AF65-F5344CB8AC3E}">
        <p14:creationId xmlns:p14="http://schemas.microsoft.com/office/powerpoint/2010/main" val="748712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Strategy and policy</a:t>
            </a:r>
            <a:endParaRPr lang="en-GB" b="1" dirty="0">
              <a:latin typeface="Agency FB" panose="020B0503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783" y="2348880"/>
            <a:ext cx="7240433" cy="2491720"/>
          </a:xfrm>
          <a:prstGeom prst="rect">
            <a:avLst/>
          </a:prstGeom>
        </p:spPr>
      </p:pic>
    </p:spTree>
    <p:extLst>
      <p:ext uri="{BB962C8B-B14F-4D97-AF65-F5344CB8AC3E}">
        <p14:creationId xmlns:p14="http://schemas.microsoft.com/office/powerpoint/2010/main" val="2565568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Criticality</a:t>
            </a:r>
            <a:endParaRPr lang="en-GB" b="1" dirty="0">
              <a:latin typeface="Agency FB" panose="020B0503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179" y="2420888"/>
            <a:ext cx="7156237" cy="2304256"/>
          </a:xfrm>
          <a:prstGeom prst="rect">
            <a:avLst/>
          </a:prstGeom>
        </p:spPr>
      </p:pic>
    </p:spTree>
    <p:extLst>
      <p:ext uri="{BB962C8B-B14F-4D97-AF65-F5344CB8AC3E}">
        <p14:creationId xmlns:p14="http://schemas.microsoft.com/office/powerpoint/2010/main" val="261221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20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r>
              <a:rPr lang="en-US" sz="4400" b="1" kern="0" dirty="0" smtClean="0">
                <a:solidFill>
                  <a:srgbClr val="4A4C4E"/>
                </a:solidFill>
                <a:latin typeface="Agency FB" panose="020B0503020202020204" pitchFamily="34" charset="0"/>
                <a:ea typeface="ＭＳ Ｐゴシック" charset="-128"/>
                <a:cs typeface="Latha" panose="020B0604020202020204" pitchFamily="34" charset="0"/>
              </a:rPr>
              <a:t>Evidencing the impact </a:t>
            </a:r>
          </a:p>
          <a:p>
            <a:pPr marL="0" indent="0" algn="ctr">
              <a:buFontTx/>
              <a:buNone/>
            </a:pPr>
            <a:r>
              <a:rPr lang="en-US" sz="4400" b="1" kern="0" dirty="0" smtClean="0">
                <a:solidFill>
                  <a:srgbClr val="4A4C4E"/>
                </a:solidFill>
                <a:latin typeface="Agency FB" panose="020B0503020202020204" pitchFamily="34" charset="0"/>
                <a:ea typeface="ＭＳ Ｐゴシック" charset="-128"/>
                <a:cs typeface="Latha" panose="020B0604020202020204" pitchFamily="34" charset="0"/>
              </a:rPr>
              <a:t>of educational development</a:t>
            </a: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99702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Beyond the curried cheese sandwich</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258157" y="1844825"/>
            <a:ext cx="8627685"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GB" sz="3400" kern="0" dirty="0">
              <a:solidFill>
                <a:srgbClr val="000000"/>
              </a:solidFill>
              <a:latin typeface="Agency FB" panose="020B0503020202020204" pitchFamily="34" charset="0"/>
            </a:endParaRPr>
          </a:p>
        </p:txBody>
      </p:sp>
      <p:pic>
        <p:nvPicPr>
          <p:cNvPr id="2" name="Picture 1"/>
          <p:cNvPicPr>
            <a:picLocks noChangeAspect="1"/>
          </p:cNvPicPr>
          <p:nvPr/>
        </p:nvPicPr>
        <p:blipFill>
          <a:blip r:embed="rId3"/>
          <a:stretch>
            <a:fillRect/>
          </a:stretch>
        </p:blipFill>
        <p:spPr>
          <a:xfrm>
            <a:off x="1907704" y="1700808"/>
            <a:ext cx="4983186" cy="3304069"/>
          </a:xfrm>
          <a:prstGeom prst="rect">
            <a:avLst/>
          </a:prstGeom>
        </p:spPr>
      </p:pic>
      <p:sp>
        <p:nvSpPr>
          <p:cNvPr id="8" name="Title 3"/>
          <p:cNvSpPr txBox="1">
            <a:spLocks/>
          </p:cNvSpPr>
          <p:nvPr/>
        </p:nvSpPr>
        <p:spPr bwMode="auto">
          <a:xfrm>
            <a:off x="323528" y="5253952"/>
            <a:ext cx="8229168" cy="114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ctr" anchorCtr="0" compatLnSpc="1">
            <a:prstTxWarp prst="textNoShape">
              <a:avLst/>
            </a:prstTxWarp>
          </a:bodyPr>
          <a:lstStyle>
            <a:lvl1pPr algn="ctr" defTabSz="914073" rtl="0" eaLnBrk="0" fontAlgn="base" hangingPunct="0">
              <a:spcBef>
                <a:spcPct val="0"/>
              </a:spcBef>
              <a:spcAft>
                <a:spcPct val="0"/>
              </a:spcAft>
              <a:defRPr sz="4400">
                <a:solidFill>
                  <a:schemeClr val="tx2"/>
                </a:solidFill>
                <a:latin typeface="+mj-lt"/>
                <a:ea typeface="+mj-ea"/>
                <a:cs typeface="+mj-cs"/>
              </a:defRPr>
            </a:lvl1pPr>
            <a:lvl2pPr algn="ctr" defTabSz="914073" rtl="0" eaLnBrk="0" fontAlgn="base" hangingPunct="0">
              <a:spcBef>
                <a:spcPct val="0"/>
              </a:spcBef>
              <a:spcAft>
                <a:spcPct val="0"/>
              </a:spcAft>
              <a:defRPr sz="4400">
                <a:solidFill>
                  <a:schemeClr val="tx2"/>
                </a:solidFill>
                <a:latin typeface="Arial" charset="0"/>
                <a:cs typeface="Arial" charset="0"/>
              </a:defRPr>
            </a:lvl2pPr>
            <a:lvl3pPr algn="ctr" defTabSz="914073" rtl="0" eaLnBrk="0" fontAlgn="base" hangingPunct="0">
              <a:spcBef>
                <a:spcPct val="0"/>
              </a:spcBef>
              <a:spcAft>
                <a:spcPct val="0"/>
              </a:spcAft>
              <a:defRPr sz="4400">
                <a:solidFill>
                  <a:schemeClr val="tx2"/>
                </a:solidFill>
                <a:latin typeface="Arial" charset="0"/>
                <a:cs typeface="Arial" charset="0"/>
              </a:defRPr>
            </a:lvl3pPr>
            <a:lvl4pPr algn="ctr" defTabSz="914073" rtl="0" eaLnBrk="0" fontAlgn="base" hangingPunct="0">
              <a:spcBef>
                <a:spcPct val="0"/>
              </a:spcBef>
              <a:spcAft>
                <a:spcPct val="0"/>
              </a:spcAft>
              <a:defRPr sz="4400">
                <a:solidFill>
                  <a:schemeClr val="tx2"/>
                </a:solidFill>
                <a:latin typeface="Arial" charset="0"/>
                <a:cs typeface="Arial" charset="0"/>
              </a:defRPr>
            </a:lvl4pPr>
            <a:lvl5pPr algn="ctr" defTabSz="914073" rtl="0" eaLnBrk="0" fontAlgn="base" hangingPunct="0">
              <a:spcBef>
                <a:spcPct val="0"/>
              </a:spcBef>
              <a:spcAft>
                <a:spcPct val="0"/>
              </a:spcAft>
              <a:defRPr sz="4400">
                <a:solidFill>
                  <a:schemeClr val="tx2"/>
                </a:solidFill>
                <a:latin typeface="Arial" charset="0"/>
                <a:cs typeface="Arial" charset="0"/>
              </a:defRPr>
            </a:lvl5pPr>
            <a:lvl6pPr marL="141686" algn="ctr" defTabSz="914073" rtl="0" fontAlgn="base">
              <a:spcBef>
                <a:spcPct val="0"/>
              </a:spcBef>
              <a:spcAft>
                <a:spcPct val="0"/>
              </a:spcAft>
              <a:defRPr sz="4400">
                <a:solidFill>
                  <a:schemeClr val="tx2"/>
                </a:solidFill>
                <a:latin typeface="Arial" charset="0"/>
                <a:cs typeface="Arial" charset="0"/>
              </a:defRPr>
            </a:lvl6pPr>
            <a:lvl7pPr marL="283373" algn="ctr" defTabSz="914073" rtl="0" fontAlgn="base">
              <a:spcBef>
                <a:spcPct val="0"/>
              </a:spcBef>
              <a:spcAft>
                <a:spcPct val="0"/>
              </a:spcAft>
              <a:defRPr sz="4400">
                <a:solidFill>
                  <a:schemeClr val="tx2"/>
                </a:solidFill>
                <a:latin typeface="Arial" charset="0"/>
                <a:cs typeface="Arial" charset="0"/>
              </a:defRPr>
            </a:lvl7pPr>
            <a:lvl8pPr marL="425059" algn="ctr" defTabSz="914073" rtl="0" fontAlgn="base">
              <a:spcBef>
                <a:spcPct val="0"/>
              </a:spcBef>
              <a:spcAft>
                <a:spcPct val="0"/>
              </a:spcAft>
              <a:defRPr sz="4400">
                <a:solidFill>
                  <a:schemeClr val="tx2"/>
                </a:solidFill>
                <a:latin typeface="Arial" charset="0"/>
                <a:cs typeface="Arial" charset="0"/>
              </a:defRPr>
            </a:lvl8pPr>
            <a:lvl9pPr marL="566745" algn="ctr" defTabSz="914073" rtl="0" fontAlgn="base">
              <a:spcBef>
                <a:spcPct val="0"/>
              </a:spcBef>
              <a:spcAft>
                <a:spcPct val="0"/>
              </a:spcAft>
              <a:defRPr sz="4400">
                <a:solidFill>
                  <a:schemeClr val="tx2"/>
                </a:solidFill>
                <a:latin typeface="Arial" charset="0"/>
                <a:cs typeface="Arial" charset="0"/>
              </a:defRPr>
            </a:lvl9pPr>
          </a:lstStyle>
          <a:p>
            <a:r>
              <a:rPr lang="en-IE" b="1" kern="0" dirty="0" smtClean="0">
                <a:solidFill>
                  <a:schemeClr val="tx1"/>
                </a:solidFill>
                <a:latin typeface="Agency FB" panose="020B0503020202020204" pitchFamily="34" charset="0"/>
              </a:rPr>
              <a:t>(a personal epiphany)</a:t>
            </a:r>
            <a:endParaRPr lang="en-GB" b="1" kern="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3689052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A wicked problem</a:t>
            </a:r>
            <a:endParaRPr lang="en-GB" b="1" dirty="0">
              <a:latin typeface="Agency FB" panose="020B0503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375580"/>
            <a:ext cx="6730275" cy="5158178"/>
          </a:xfrm>
          <a:prstGeom prst="rect">
            <a:avLst/>
          </a:prstGeom>
        </p:spPr>
      </p:pic>
    </p:spTree>
    <p:extLst>
      <p:ext uri="{BB962C8B-B14F-4D97-AF65-F5344CB8AC3E}">
        <p14:creationId xmlns:p14="http://schemas.microsoft.com/office/powerpoint/2010/main" val="1296533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323528" y="1447299"/>
            <a:ext cx="4092045" cy="4485187"/>
          </a:xfrm>
          <a:prstGeom prst="rect">
            <a:avLst/>
          </a:prstGeom>
          <a:solidFill>
            <a:schemeClr val="accent1"/>
          </a:solidFill>
          <a:ln>
            <a:noFill/>
          </a:ln>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IE" sz="3400" b="1" kern="0" dirty="0" smtClean="0">
                <a:solidFill>
                  <a:srgbClr val="000000"/>
                </a:solidFill>
                <a:latin typeface="Agency FB" panose="020B0503020202020204" pitchFamily="34" charset="0"/>
              </a:rPr>
              <a:t>From</a:t>
            </a:r>
          </a:p>
          <a:p>
            <a:pPr marL="0" indent="0" algn="ctr">
              <a:buFontTx/>
              <a:buNone/>
            </a:pPr>
            <a:r>
              <a:rPr lang="en-IE" sz="3400" kern="0" dirty="0" smtClean="0">
                <a:solidFill>
                  <a:srgbClr val="000000"/>
                </a:solidFill>
                <a:latin typeface="Agency FB" panose="020B0503020202020204" pitchFamily="34" charset="0"/>
              </a:rPr>
              <a:t>How was it for you?</a:t>
            </a:r>
          </a:p>
          <a:p>
            <a:pPr marL="0" indent="0" algn="ctr">
              <a:buFontTx/>
              <a:buNone/>
            </a:pPr>
            <a:r>
              <a:rPr lang="en-IE" sz="3400" kern="0" dirty="0" smtClean="0">
                <a:solidFill>
                  <a:srgbClr val="000000"/>
                </a:solidFill>
                <a:latin typeface="Agency FB" panose="020B0503020202020204" pitchFamily="34" charset="0"/>
              </a:rPr>
              <a:t>Enhancing practice</a:t>
            </a:r>
          </a:p>
          <a:p>
            <a:pPr marL="0" indent="0" algn="ctr">
              <a:buFontTx/>
              <a:buNone/>
            </a:pPr>
            <a:r>
              <a:rPr lang="en-IE" sz="3400" kern="0" dirty="0" smtClean="0">
                <a:solidFill>
                  <a:srgbClr val="000000"/>
                </a:solidFill>
                <a:latin typeface="Agency FB" panose="020B0503020202020204" pitchFamily="34" charset="0"/>
              </a:rPr>
              <a:t>Using ideas of others</a:t>
            </a:r>
          </a:p>
          <a:p>
            <a:pPr marL="0" indent="0" algn="ctr">
              <a:buFontTx/>
              <a:buNone/>
            </a:pPr>
            <a:r>
              <a:rPr lang="en-IE" sz="3400" kern="0" dirty="0" smtClean="0">
                <a:solidFill>
                  <a:srgbClr val="000000"/>
                </a:solidFill>
                <a:latin typeface="Agency FB" panose="020B0503020202020204" pitchFamily="34" charset="0"/>
              </a:rPr>
              <a:t>Unsure of our strengths</a:t>
            </a:r>
          </a:p>
          <a:p>
            <a:pPr marL="0" indent="0" algn="ctr">
              <a:buFontTx/>
              <a:buNone/>
            </a:pPr>
            <a:r>
              <a:rPr lang="en-IE" sz="3400" kern="0" dirty="0" smtClean="0">
                <a:solidFill>
                  <a:srgbClr val="000000"/>
                </a:solidFill>
                <a:latin typeface="Agency FB" panose="020B0503020202020204" pitchFamily="34" charset="0"/>
              </a:rPr>
              <a:t>Knowing own context</a:t>
            </a:r>
          </a:p>
          <a:p>
            <a:pPr marL="0" indent="0" algn="ctr">
              <a:buFontTx/>
              <a:buNone/>
            </a:pPr>
            <a:r>
              <a:rPr lang="en-IE" sz="3400" kern="0" dirty="0" smtClean="0">
                <a:solidFill>
                  <a:srgbClr val="000000"/>
                </a:solidFill>
                <a:latin typeface="Agency FB" panose="020B0503020202020204" pitchFamily="34" charset="0"/>
              </a:rPr>
              <a:t>Working within *</a:t>
            </a:r>
          </a:p>
          <a:p>
            <a:pPr marL="0" indent="0" algn="ctr">
              <a:buFontTx/>
              <a:buNone/>
            </a:pPr>
            <a:endParaRPr lang="en-IE" sz="3400" kern="0" dirty="0" smtClean="0">
              <a:solidFill>
                <a:srgbClr val="000000"/>
              </a:solidFill>
              <a:latin typeface="Agency FB" panose="020B0503020202020204" pitchFamily="34" charset="0"/>
            </a:endParaRPr>
          </a:p>
        </p:txBody>
      </p:sp>
      <p:sp>
        <p:nvSpPr>
          <p:cNvPr id="8" name="Content Placeholder 2"/>
          <p:cNvSpPr txBox="1">
            <a:spLocks/>
          </p:cNvSpPr>
          <p:nvPr/>
        </p:nvSpPr>
        <p:spPr bwMode="auto">
          <a:xfrm>
            <a:off x="4571999" y="1447299"/>
            <a:ext cx="4181701" cy="4485187"/>
          </a:xfrm>
          <a:prstGeom prst="rect">
            <a:avLst/>
          </a:prstGeom>
          <a:solidFill>
            <a:schemeClr val="accent6">
              <a:lumMod val="20000"/>
              <a:lumOff val="80000"/>
            </a:schemeClr>
          </a:solidFill>
          <a:ln>
            <a:noFill/>
          </a:ln>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None/>
            </a:pPr>
            <a:r>
              <a:rPr lang="en-IE" sz="3400" b="1" kern="0" dirty="0" smtClean="0">
                <a:solidFill>
                  <a:srgbClr val="000000"/>
                </a:solidFill>
                <a:latin typeface="Agency FB" panose="020B0503020202020204" pitchFamily="34" charset="0"/>
              </a:rPr>
              <a:t>To</a:t>
            </a:r>
          </a:p>
          <a:p>
            <a:pPr marL="0" indent="0" algn="ctr">
              <a:buNone/>
            </a:pPr>
            <a:r>
              <a:rPr lang="en-IE" sz="3400" kern="0" dirty="0" smtClean="0">
                <a:solidFill>
                  <a:srgbClr val="000000"/>
                </a:solidFill>
                <a:latin typeface="Agency FB" panose="020B0503020202020204" pitchFamily="34" charset="0"/>
              </a:rPr>
              <a:t>What does it mean for you?</a:t>
            </a:r>
          </a:p>
          <a:p>
            <a:pPr marL="0" indent="0" algn="ctr">
              <a:buNone/>
            </a:pPr>
            <a:r>
              <a:rPr lang="en-IE" sz="3400" kern="0" dirty="0" smtClean="0">
                <a:solidFill>
                  <a:srgbClr val="000000"/>
                </a:solidFill>
                <a:latin typeface="Agency FB" panose="020B0503020202020204" pitchFamily="34" charset="0"/>
              </a:rPr>
              <a:t>Broadening perspectives</a:t>
            </a:r>
          </a:p>
          <a:p>
            <a:pPr marL="0" indent="0" algn="ctr">
              <a:buNone/>
            </a:pPr>
            <a:r>
              <a:rPr lang="en-IE" sz="3400" kern="0" dirty="0" smtClean="0">
                <a:solidFill>
                  <a:srgbClr val="000000"/>
                </a:solidFill>
                <a:latin typeface="Agency FB" panose="020B0503020202020204" pitchFamily="34" charset="0"/>
              </a:rPr>
              <a:t>Creating ideas of our own</a:t>
            </a:r>
          </a:p>
          <a:p>
            <a:pPr marL="0" indent="0" algn="ctr">
              <a:buNone/>
            </a:pPr>
            <a:r>
              <a:rPr lang="en-IE" sz="3400" kern="0" dirty="0" smtClean="0">
                <a:solidFill>
                  <a:srgbClr val="000000"/>
                </a:solidFill>
                <a:latin typeface="Agency FB" panose="020B0503020202020204" pitchFamily="34" charset="0"/>
              </a:rPr>
              <a:t>Working beyond our limits</a:t>
            </a:r>
          </a:p>
          <a:p>
            <a:pPr marL="0" indent="0" algn="ctr">
              <a:buNone/>
            </a:pPr>
            <a:r>
              <a:rPr lang="en-IE" sz="3400" kern="0" dirty="0" smtClean="0">
                <a:solidFill>
                  <a:srgbClr val="000000"/>
                </a:solidFill>
                <a:latin typeface="Agency FB" panose="020B0503020202020204" pitchFamily="34" charset="0"/>
              </a:rPr>
              <a:t>Situating our practice</a:t>
            </a:r>
          </a:p>
          <a:p>
            <a:pPr marL="0" indent="0" algn="ctr">
              <a:buNone/>
            </a:pPr>
            <a:r>
              <a:rPr lang="en-IE" sz="3400" kern="0" dirty="0" smtClean="0">
                <a:solidFill>
                  <a:srgbClr val="000000"/>
                </a:solidFill>
                <a:latin typeface="Agency FB" panose="020B0503020202020204" pitchFamily="34" charset="0"/>
              </a:rPr>
              <a:t>Working to improve *</a:t>
            </a:r>
          </a:p>
        </p:txBody>
      </p:sp>
      <p:sp>
        <p:nvSpPr>
          <p:cNvPr id="10" name="TextBox 9"/>
          <p:cNvSpPr txBox="1"/>
          <p:nvPr/>
        </p:nvSpPr>
        <p:spPr>
          <a:xfrm>
            <a:off x="635153" y="6085149"/>
            <a:ext cx="7560840" cy="615553"/>
          </a:xfrm>
          <a:prstGeom prst="rect">
            <a:avLst/>
          </a:prstGeom>
          <a:noFill/>
        </p:spPr>
        <p:txBody>
          <a:bodyPr wrap="square" rtlCol="0">
            <a:spAutoFit/>
          </a:bodyPr>
          <a:lstStyle/>
          <a:p>
            <a:pPr algn="ctr"/>
            <a:r>
              <a:rPr lang="en-IE" sz="3400" dirty="0" smtClean="0">
                <a:latin typeface="Agency FB" panose="020B0503020202020204" pitchFamily="34" charset="0"/>
              </a:rPr>
              <a:t>[*curriculum/department/institution/field/sector]</a:t>
            </a:r>
            <a:endParaRPr lang="en-GB" sz="3400" dirty="0">
              <a:latin typeface="Agency FB" panose="020B0503020202020204" pitchFamily="34" charset="0"/>
            </a:endParaRPr>
          </a:p>
        </p:txBody>
      </p:sp>
    </p:spTree>
    <p:extLst>
      <p:ext uri="{BB962C8B-B14F-4D97-AF65-F5344CB8AC3E}">
        <p14:creationId xmlns:p14="http://schemas.microsoft.com/office/powerpoint/2010/main" val="799430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Quiet moments of encouragement</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5" y="1599963"/>
            <a:ext cx="8627685"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GB" sz="3400" kern="0" dirty="0">
              <a:solidFill>
                <a:srgbClr val="000000"/>
              </a:solidFill>
              <a:latin typeface="Agency FB" panose="020B0503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060" y="1417720"/>
            <a:ext cx="3291940" cy="4921172"/>
          </a:xfrm>
          <a:prstGeom prst="rect">
            <a:avLst/>
          </a:prstGeom>
        </p:spPr>
      </p:pic>
      <p:sp>
        <p:nvSpPr>
          <p:cNvPr id="3" name="TextBox 2"/>
          <p:cNvSpPr txBox="1"/>
          <p:nvPr/>
        </p:nvSpPr>
        <p:spPr>
          <a:xfrm>
            <a:off x="5076056" y="2996952"/>
            <a:ext cx="2880320" cy="1138773"/>
          </a:xfrm>
          <a:prstGeom prst="rect">
            <a:avLst/>
          </a:prstGeom>
          <a:noFill/>
        </p:spPr>
        <p:txBody>
          <a:bodyPr wrap="square" rtlCol="0">
            <a:spAutoFit/>
          </a:bodyPr>
          <a:lstStyle/>
          <a:p>
            <a:r>
              <a:rPr lang="en-IE" sz="3400" b="1" dirty="0" smtClean="0">
                <a:latin typeface="Agency FB" panose="020B0503020202020204" pitchFamily="34" charset="0"/>
              </a:rPr>
              <a:t>for me, aka ‘John Cowan’ moments</a:t>
            </a:r>
            <a:endParaRPr lang="en-GB" sz="3400" b="1" dirty="0">
              <a:latin typeface="Agency FB" panose="020B0503020202020204" pitchFamily="34" charset="0"/>
            </a:endParaRPr>
          </a:p>
        </p:txBody>
      </p:sp>
    </p:spTree>
    <p:extLst>
      <p:ext uri="{BB962C8B-B14F-4D97-AF65-F5344CB8AC3E}">
        <p14:creationId xmlns:p14="http://schemas.microsoft.com/office/powerpoint/2010/main" val="2471851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‘Guerrilla’ </a:t>
            </a:r>
            <a:r>
              <a:rPr lang="en-IE" b="1" dirty="0" smtClean="0">
                <a:latin typeface="Agency FB" panose="020B0503020202020204" pitchFamily="34" charset="0"/>
              </a:rPr>
              <a:t>educational development</a:t>
            </a:r>
            <a:endParaRPr lang="en-GB" b="1" dirty="0">
              <a:latin typeface="Agency FB" panose="020B0503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16" y="1322065"/>
            <a:ext cx="5756385" cy="5081809"/>
          </a:xfrm>
          <a:prstGeom prst="rect">
            <a:avLst/>
          </a:prstGeom>
        </p:spPr>
      </p:pic>
      <p:sp>
        <p:nvSpPr>
          <p:cNvPr id="5" name="TextBox 4"/>
          <p:cNvSpPr txBox="1"/>
          <p:nvPr/>
        </p:nvSpPr>
        <p:spPr>
          <a:xfrm>
            <a:off x="457416" y="6519209"/>
            <a:ext cx="7992888" cy="338554"/>
          </a:xfrm>
          <a:prstGeom prst="rect">
            <a:avLst/>
          </a:prstGeom>
          <a:noFill/>
        </p:spPr>
        <p:txBody>
          <a:bodyPr wrap="square" rtlCol="0">
            <a:spAutoFit/>
          </a:bodyPr>
          <a:lstStyle/>
          <a:p>
            <a:r>
              <a:rPr lang="en-US" sz="1600" dirty="0" smtClean="0">
                <a:solidFill>
                  <a:srgbClr val="808080">
                    <a:lumMod val="60000"/>
                    <a:lumOff val="40000"/>
                  </a:srgbClr>
                </a:solidFill>
              </a:rPr>
              <a:t>Image source: flickr. “Cartoon </a:t>
            </a:r>
            <a:r>
              <a:rPr lang="en-US" sz="1600" dirty="0">
                <a:solidFill>
                  <a:srgbClr val="808080">
                    <a:lumMod val="60000"/>
                    <a:lumOff val="40000"/>
                  </a:srgbClr>
                </a:solidFill>
              </a:rPr>
              <a:t>angry army drill sergeant </a:t>
            </a:r>
            <a:r>
              <a:rPr lang="en-US" sz="1600" dirty="0" smtClean="0">
                <a:solidFill>
                  <a:srgbClr val="808080">
                    <a:lumMod val="60000"/>
                    <a:lumOff val="40000"/>
                  </a:srgbClr>
                </a:solidFill>
              </a:rPr>
              <a:t>shouting” </a:t>
            </a:r>
            <a:r>
              <a:rPr lang="en-US" sz="1600" dirty="0">
                <a:solidFill>
                  <a:srgbClr val="808080">
                    <a:lumMod val="60000"/>
                    <a:lumOff val="40000"/>
                  </a:srgbClr>
                </a:solidFill>
              </a:rPr>
              <a:t>(</a:t>
            </a:r>
            <a:r>
              <a:rPr lang="en-US" sz="1600" dirty="0" smtClean="0">
                <a:solidFill>
                  <a:srgbClr val="808080">
                    <a:lumMod val="60000"/>
                    <a:lumOff val="40000"/>
                  </a:srgbClr>
                </a:solidFill>
              </a:rPr>
              <a:t>c) 2011 KoiQuestion</a:t>
            </a:r>
          </a:p>
        </p:txBody>
      </p:sp>
      <p:sp>
        <p:nvSpPr>
          <p:cNvPr id="8" name="TextBox 7"/>
          <p:cNvSpPr txBox="1"/>
          <p:nvPr/>
        </p:nvSpPr>
        <p:spPr>
          <a:xfrm>
            <a:off x="5995122" y="2724196"/>
            <a:ext cx="2438144" cy="1138773"/>
          </a:xfrm>
          <a:prstGeom prst="rect">
            <a:avLst/>
          </a:prstGeom>
          <a:noFill/>
        </p:spPr>
        <p:txBody>
          <a:bodyPr wrap="square" rtlCol="0">
            <a:spAutoFit/>
          </a:bodyPr>
          <a:lstStyle/>
          <a:p>
            <a:r>
              <a:rPr lang="en-IE" sz="3400" b="1" dirty="0" smtClean="0">
                <a:latin typeface="Agency FB" panose="020B0503020202020204" pitchFamily="34" charset="0"/>
              </a:rPr>
              <a:t>Enhance your practice. Now!</a:t>
            </a:r>
            <a:endParaRPr lang="en-GB" sz="3400" b="1" dirty="0">
              <a:latin typeface="Agency FB" panose="020B0503020202020204" pitchFamily="34" charset="0"/>
            </a:endParaRPr>
          </a:p>
        </p:txBody>
      </p:sp>
    </p:spTree>
    <p:extLst>
      <p:ext uri="{BB962C8B-B14F-4D97-AF65-F5344CB8AC3E}">
        <p14:creationId xmlns:p14="http://schemas.microsoft.com/office/powerpoint/2010/main" val="2457474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454958"/>
            <a:ext cx="8507072"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kern="0" dirty="0" smtClean="0">
                <a:solidFill>
                  <a:srgbClr val="00B0F0"/>
                </a:solidFill>
                <a:latin typeface="Agency FB" panose="020B0503020202020204" pitchFamily="34" charset="0"/>
              </a:rPr>
              <a:t>Set targets with quantifiable </a:t>
            </a:r>
            <a:r>
              <a:rPr lang="en-US" kern="0" dirty="0">
                <a:solidFill>
                  <a:srgbClr val="00B0F0"/>
                </a:solidFill>
                <a:latin typeface="Agency FB" panose="020B0503020202020204" pitchFamily="34" charset="0"/>
              </a:rPr>
              <a:t>and ‘soft’ measures in </a:t>
            </a:r>
            <a:r>
              <a:rPr lang="en-US" kern="0" dirty="0" smtClean="0">
                <a:solidFill>
                  <a:srgbClr val="00B0F0"/>
                </a:solidFill>
                <a:latin typeface="Agency FB" panose="020B0503020202020204" pitchFamily="34" charset="0"/>
              </a:rPr>
              <a:t>evaluation </a:t>
            </a:r>
          </a:p>
          <a:p>
            <a:pPr marL="0" indent="0" algn="ctr">
              <a:buFontTx/>
              <a:buNone/>
            </a:pPr>
            <a:r>
              <a:rPr lang="en-US" sz="3400" kern="0" dirty="0">
                <a:solidFill>
                  <a:srgbClr val="000000"/>
                </a:solidFill>
                <a:latin typeface="Agency FB" panose="020B0503020202020204" pitchFamily="34" charset="0"/>
              </a:rPr>
              <a:t>Identify the </a:t>
            </a:r>
            <a:r>
              <a:rPr lang="en-US" sz="3400" kern="0" dirty="0" smtClean="0">
                <a:solidFill>
                  <a:srgbClr val="000000"/>
                </a:solidFill>
                <a:latin typeface="Agency FB" panose="020B0503020202020204" pitchFamily="34" charset="0"/>
              </a:rPr>
              <a:t>audience </a:t>
            </a:r>
            <a:r>
              <a:rPr lang="en-US" sz="3400" kern="0" dirty="0">
                <a:solidFill>
                  <a:srgbClr val="000000"/>
                </a:solidFill>
                <a:latin typeface="Agency FB" panose="020B0503020202020204" pitchFamily="34" charset="0"/>
              </a:rPr>
              <a:t>for evaluation findings and tailor the</a:t>
            </a:r>
          </a:p>
          <a:p>
            <a:pPr marL="0" indent="0" algn="ctr">
              <a:buFontTx/>
              <a:buNone/>
            </a:pPr>
            <a:r>
              <a:rPr lang="en-US" sz="3400" kern="0" dirty="0">
                <a:solidFill>
                  <a:srgbClr val="000000"/>
                </a:solidFill>
                <a:latin typeface="Agency FB" panose="020B0503020202020204" pitchFamily="34" charset="0"/>
              </a:rPr>
              <a:t>data gathering, analysis and reports </a:t>
            </a:r>
            <a:r>
              <a:rPr lang="en-US" sz="3400" kern="0" dirty="0" smtClean="0">
                <a:solidFill>
                  <a:srgbClr val="000000"/>
                </a:solidFill>
                <a:latin typeface="Agency FB" panose="020B0503020202020204" pitchFamily="34" charset="0"/>
              </a:rPr>
              <a:t>accordingly</a:t>
            </a:r>
          </a:p>
          <a:p>
            <a:pPr marL="0" indent="0" algn="ctr">
              <a:buFontTx/>
              <a:buNone/>
            </a:pPr>
            <a:r>
              <a:rPr lang="en-US" sz="3400" kern="0" dirty="0" smtClean="0">
                <a:solidFill>
                  <a:srgbClr val="00B0F0"/>
                </a:solidFill>
                <a:latin typeface="Agency FB" panose="020B0503020202020204" pitchFamily="34" charset="0"/>
              </a:rPr>
              <a:t>Offer case </a:t>
            </a:r>
            <a:r>
              <a:rPr lang="en-US" sz="3400" kern="0" dirty="0">
                <a:solidFill>
                  <a:srgbClr val="00B0F0"/>
                </a:solidFill>
                <a:latin typeface="Agency FB" panose="020B0503020202020204" pitchFamily="34" charset="0"/>
              </a:rPr>
              <a:t>studies </a:t>
            </a:r>
            <a:r>
              <a:rPr lang="en-US" sz="3400" kern="0" dirty="0" smtClean="0">
                <a:solidFill>
                  <a:srgbClr val="00B0F0"/>
                </a:solidFill>
                <a:latin typeface="Agency FB" panose="020B0503020202020204" pitchFamily="34" charset="0"/>
              </a:rPr>
              <a:t>to illustrate critical </a:t>
            </a:r>
            <a:r>
              <a:rPr lang="en-US" sz="3400" kern="0" dirty="0">
                <a:solidFill>
                  <a:srgbClr val="00B0F0"/>
                </a:solidFill>
                <a:latin typeface="Agency FB" panose="020B0503020202020204" pitchFamily="34" charset="0"/>
              </a:rPr>
              <a:t>influences and </a:t>
            </a:r>
            <a:r>
              <a:rPr lang="en-US" sz="3400" kern="0" dirty="0" smtClean="0">
                <a:solidFill>
                  <a:srgbClr val="00B0F0"/>
                </a:solidFill>
                <a:latin typeface="Agency FB" panose="020B0503020202020204" pitchFamily="34" charset="0"/>
              </a:rPr>
              <a:t>impact</a:t>
            </a:r>
          </a:p>
          <a:p>
            <a:pPr marL="0" indent="0" algn="ctr">
              <a:buFontTx/>
              <a:buNone/>
            </a:pPr>
            <a:r>
              <a:rPr lang="en-US" sz="3400" kern="0" dirty="0" smtClean="0">
                <a:solidFill>
                  <a:srgbClr val="000000"/>
                </a:solidFill>
                <a:latin typeface="Agency FB" panose="020B0503020202020204" pitchFamily="34" charset="0"/>
              </a:rPr>
              <a:t>Highlight role </a:t>
            </a:r>
            <a:r>
              <a:rPr lang="en-US" sz="3400" kern="0" dirty="0">
                <a:solidFill>
                  <a:srgbClr val="000000"/>
                </a:solidFill>
                <a:latin typeface="Agency FB" panose="020B0503020202020204" pitchFamily="34" charset="0"/>
              </a:rPr>
              <a:t>of collaboration, networking and </a:t>
            </a:r>
            <a:r>
              <a:rPr lang="en-US" sz="3400" kern="0" dirty="0" smtClean="0">
                <a:solidFill>
                  <a:srgbClr val="000000"/>
                </a:solidFill>
                <a:latin typeface="Agency FB" panose="020B0503020202020204" pitchFamily="34" charset="0"/>
              </a:rPr>
              <a:t>partnership across </a:t>
            </a:r>
            <a:r>
              <a:rPr lang="en-US" sz="3400" kern="0" dirty="0">
                <a:solidFill>
                  <a:srgbClr val="000000"/>
                </a:solidFill>
                <a:latin typeface="Agency FB" panose="020B0503020202020204" pitchFamily="34" charset="0"/>
              </a:rPr>
              <a:t>all levels within and beyond the institutional </a:t>
            </a:r>
            <a:r>
              <a:rPr lang="en-US" sz="3400" kern="0" dirty="0" smtClean="0">
                <a:solidFill>
                  <a:srgbClr val="000000"/>
                </a:solidFill>
                <a:latin typeface="Agency FB" panose="020B0503020202020204" pitchFamily="34" charset="0"/>
              </a:rPr>
              <a:t>context</a:t>
            </a:r>
            <a:endParaRPr lang="en-US" sz="3400" kern="0" dirty="0">
              <a:solidFill>
                <a:srgbClr val="000000"/>
              </a:solidFill>
              <a:latin typeface="Agency FB" panose="020B0503020202020204" pitchFamily="34" charset="0"/>
            </a:endParaRPr>
          </a:p>
          <a:p>
            <a:pPr marL="0" indent="0" algn="ctr">
              <a:buFontTx/>
              <a:buNone/>
            </a:pPr>
            <a:r>
              <a:rPr lang="en-US" sz="3400" kern="0" dirty="0" smtClean="0">
                <a:solidFill>
                  <a:srgbClr val="00B0F0"/>
                </a:solidFill>
                <a:latin typeface="Agency FB" panose="020B0503020202020204" pitchFamily="34" charset="0"/>
              </a:rPr>
              <a:t>Identify </a:t>
            </a:r>
            <a:r>
              <a:rPr lang="en-US" sz="3400" kern="0" dirty="0">
                <a:solidFill>
                  <a:srgbClr val="00B0F0"/>
                </a:solidFill>
                <a:latin typeface="Agency FB" panose="020B0503020202020204" pitchFamily="34" charset="0"/>
              </a:rPr>
              <a:t>follow-up actions to enhance strategy, </a:t>
            </a:r>
            <a:r>
              <a:rPr lang="en-US" sz="3400" kern="0" dirty="0" smtClean="0">
                <a:solidFill>
                  <a:srgbClr val="00B0F0"/>
                </a:solidFill>
                <a:latin typeface="Agency FB" panose="020B0503020202020204" pitchFamily="34" charset="0"/>
              </a:rPr>
              <a:t>research and </a:t>
            </a:r>
            <a:r>
              <a:rPr lang="en-US" sz="3400" kern="0" dirty="0">
                <a:solidFill>
                  <a:srgbClr val="00B0F0"/>
                </a:solidFill>
                <a:latin typeface="Agency FB" panose="020B0503020202020204" pitchFamily="34" charset="0"/>
              </a:rPr>
              <a:t>practice </a:t>
            </a:r>
            <a:r>
              <a:rPr lang="en-US" sz="3400" kern="0" dirty="0" smtClean="0">
                <a:solidFill>
                  <a:srgbClr val="00B0F0"/>
                </a:solidFill>
                <a:latin typeface="Agency FB" panose="020B0503020202020204" pitchFamily="34" charset="0"/>
              </a:rPr>
              <a:t>and </a:t>
            </a:r>
            <a:r>
              <a:rPr lang="en-US" sz="3400" kern="0" dirty="0">
                <a:solidFill>
                  <a:srgbClr val="00B0F0"/>
                </a:solidFill>
                <a:latin typeface="Agency FB" panose="020B0503020202020204" pitchFamily="34" charset="0"/>
              </a:rPr>
              <a:t>build further evidence of value and </a:t>
            </a:r>
            <a:r>
              <a:rPr lang="en-US" sz="3400" kern="0" dirty="0" smtClean="0">
                <a:solidFill>
                  <a:srgbClr val="00B0F0"/>
                </a:solidFill>
                <a:latin typeface="Agency FB" panose="020B0503020202020204" pitchFamily="34" charset="0"/>
              </a:rPr>
              <a:t>impact</a:t>
            </a:r>
          </a:p>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Solving a wicked problem?</a:t>
            </a:r>
            <a:endParaRPr lang="en-GB" b="1" dirty="0">
              <a:latin typeface="Agency FB" panose="020B0503020202020204" pitchFamily="34" charset="0"/>
            </a:endParaRPr>
          </a:p>
        </p:txBody>
      </p:sp>
    </p:spTree>
    <p:extLst>
      <p:ext uri="{BB962C8B-B14F-4D97-AF65-F5344CB8AC3E}">
        <p14:creationId xmlns:p14="http://schemas.microsoft.com/office/powerpoint/2010/main" val="620615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Broad themes to explore</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5" y="1599963"/>
            <a:ext cx="8627685"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r>
              <a:rPr lang="en-IE" sz="3400" kern="0" dirty="0" smtClean="0">
                <a:solidFill>
                  <a:srgbClr val="000000"/>
                </a:solidFill>
                <a:latin typeface="Agency FB" panose="020B0503020202020204" pitchFamily="34" charset="0"/>
              </a:rPr>
              <a:t>What is the scholarship of </a:t>
            </a:r>
            <a:r>
              <a:rPr lang="en-IE" sz="3400" kern="0" dirty="0" smtClean="0">
                <a:solidFill>
                  <a:srgbClr val="000000"/>
                </a:solidFill>
                <a:latin typeface="Agency FB" panose="020B0503020202020204" pitchFamily="34" charset="0"/>
              </a:rPr>
              <a:t>educational development?</a:t>
            </a:r>
            <a:endParaRPr lang="en-IE" sz="3400" kern="0" dirty="0" smtClean="0">
              <a:solidFill>
                <a:srgbClr val="000000"/>
              </a:solidFill>
              <a:latin typeface="Agency FB" panose="020B0503020202020204" pitchFamily="34" charset="0"/>
            </a:endParaRPr>
          </a:p>
          <a:p>
            <a:r>
              <a:rPr lang="en-IE" sz="3400" kern="0" dirty="0" smtClean="0">
                <a:solidFill>
                  <a:srgbClr val="000000"/>
                </a:solidFill>
                <a:latin typeface="Agency FB" panose="020B0503020202020204" pitchFamily="34" charset="0"/>
              </a:rPr>
              <a:t>Where is the scholarship of </a:t>
            </a:r>
            <a:r>
              <a:rPr lang="en-IE" sz="3400" kern="0" dirty="0" smtClean="0">
                <a:solidFill>
                  <a:srgbClr val="000000"/>
                </a:solidFill>
                <a:latin typeface="Agency FB" panose="020B0503020202020204" pitchFamily="34" charset="0"/>
              </a:rPr>
              <a:t>educational development?</a:t>
            </a:r>
            <a:endParaRPr lang="en-IE" sz="3400" kern="0" dirty="0" smtClean="0">
              <a:solidFill>
                <a:srgbClr val="000000"/>
              </a:solidFill>
              <a:latin typeface="Agency FB" panose="020B0503020202020204" pitchFamily="34" charset="0"/>
            </a:endParaRPr>
          </a:p>
          <a:p>
            <a:r>
              <a:rPr lang="en-IE" sz="3400" kern="0" dirty="0" smtClean="0">
                <a:solidFill>
                  <a:srgbClr val="000000"/>
                </a:solidFill>
                <a:latin typeface="Agency FB" panose="020B0503020202020204" pitchFamily="34" charset="0"/>
              </a:rPr>
              <a:t>How do we evidence </a:t>
            </a:r>
            <a:r>
              <a:rPr lang="en-IE" sz="3400" kern="0" dirty="0" smtClean="0">
                <a:solidFill>
                  <a:srgbClr val="000000"/>
                </a:solidFill>
                <a:latin typeface="Agency FB" panose="020B0503020202020204" pitchFamily="34" charset="0"/>
              </a:rPr>
              <a:t>impact </a:t>
            </a:r>
            <a:r>
              <a:rPr lang="en-IE" sz="3400" kern="0" dirty="0" smtClean="0">
                <a:solidFill>
                  <a:srgbClr val="000000"/>
                </a:solidFill>
                <a:latin typeface="Agency FB" panose="020B0503020202020204" pitchFamily="34" charset="0"/>
              </a:rPr>
              <a:t>of </a:t>
            </a:r>
            <a:r>
              <a:rPr lang="en-IE" sz="3400" kern="0" dirty="0" smtClean="0">
                <a:solidFill>
                  <a:srgbClr val="000000"/>
                </a:solidFill>
                <a:latin typeface="Agency FB" panose="020B0503020202020204" pitchFamily="34" charset="0"/>
              </a:rPr>
              <a:t>educational development?</a:t>
            </a:r>
            <a:endParaRPr lang="en-IE" sz="3400" kern="0" dirty="0" smtClean="0">
              <a:solidFill>
                <a:srgbClr val="000000"/>
              </a:solidFill>
              <a:latin typeface="Agency FB" panose="020B0503020202020204" pitchFamily="34" charset="0"/>
            </a:endParaRPr>
          </a:p>
          <a:p>
            <a:r>
              <a:rPr lang="en-IE" sz="3400" kern="0" dirty="0" smtClean="0">
                <a:solidFill>
                  <a:srgbClr val="000000"/>
                </a:solidFill>
                <a:latin typeface="Agency FB" panose="020B0503020202020204" pitchFamily="34" charset="0"/>
              </a:rPr>
              <a:t>Emerging dimensions in our digital practice</a:t>
            </a:r>
          </a:p>
          <a:p>
            <a:r>
              <a:rPr lang="en-IE" sz="3400" kern="0" dirty="0" smtClean="0">
                <a:solidFill>
                  <a:srgbClr val="000000"/>
                </a:solidFill>
                <a:latin typeface="Agency FB" panose="020B0503020202020204" pitchFamily="34" charset="0"/>
              </a:rPr>
              <a:t>educational development </a:t>
            </a:r>
            <a:r>
              <a:rPr lang="en-IE" sz="3400" kern="0" dirty="0" smtClean="0">
                <a:solidFill>
                  <a:srgbClr val="000000"/>
                </a:solidFill>
                <a:latin typeface="Agency FB" panose="020B0503020202020204" pitchFamily="34" charset="0"/>
              </a:rPr>
              <a:t>as activism</a:t>
            </a:r>
          </a:p>
          <a:p>
            <a:r>
              <a:rPr lang="en-IE" sz="3400" kern="0" dirty="0" smtClean="0">
                <a:solidFill>
                  <a:srgbClr val="000000"/>
                </a:solidFill>
                <a:latin typeface="Agency FB" panose="020B0503020202020204" pitchFamily="34" charset="0"/>
              </a:rPr>
              <a:t>So who is the </a:t>
            </a:r>
            <a:r>
              <a:rPr lang="en-IE" sz="3400" kern="0" dirty="0" smtClean="0">
                <a:solidFill>
                  <a:srgbClr val="000000"/>
                </a:solidFill>
                <a:latin typeface="Agency FB" panose="020B0503020202020204" pitchFamily="34" charset="0"/>
              </a:rPr>
              <a:t>educational developer?</a:t>
            </a:r>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GB" sz="3400" kern="0" dirty="0">
              <a:solidFill>
                <a:srgbClr val="000000"/>
              </a:solidFill>
              <a:latin typeface="Agency FB" panose="020B0503020202020204" pitchFamily="34" charset="0"/>
            </a:endParaRPr>
          </a:p>
        </p:txBody>
      </p:sp>
    </p:spTree>
    <p:extLst>
      <p:ext uri="{BB962C8B-B14F-4D97-AF65-F5344CB8AC3E}">
        <p14:creationId xmlns:p14="http://schemas.microsoft.com/office/powerpoint/2010/main" val="736776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Protecting what we do</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5" y="1599963"/>
            <a:ext cx="8627685"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GB" sz="3400" kern="0" dirty="0">
              <a:solidFill>
                <a:srgbClr val="000000"/>
              </a:solidFill>
              <a:latin typeface="Agency FB" panose="020B0503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579" y="1602397"/>
            <a:ext cx="4896842" cy="4896842"/>
          </a:xfrm>
          <a:prstGeom prst="rect">
            <a:avLst/>
          </a:prstGeom>
        </p:spPr>
      </p:pic>
    </p:spTree>
    <p:extLst>
      <p:ext uri="{BB962C8B-B14F-4D97-AF65-F5344CB8AC3E}">
        <p14:creationId xmlns:p14="http://schemas.microsoft.com/office/powerpoint/2010/main" val="4226300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20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r>
              <a:rPr lang="en-US" sz="4400" b="1" kern="0" dirty="0" smtClean="0">
                <a:solidFill>
                  <a:srgbClr val="4A4C4E"/>
                </a:solidFill>
                <a:latin typeface="Agency FB" panose="020B0503020202020204" pitchFamily="34" charset="0"/>
                <a:ea typeface="ＭＳ Ｐゴシック" charset="-128"/>
                <a:cs typeface="Latha" panose="020B0604020202020204" pitchFamily="34" charset="0"/>
              </a:rPr>
              <a:t>Dimensions in digital practice</a:t>
            </a: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1956731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‘Surfacing’ and sharing critical views</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Agency FB" panose="020B0503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376847"/>
            <a:ext cx="4824536" cy="322683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880" y="2832289"/>
            <a:ext cx="4676249" cy="3252860"/>
          </a:xfrm>
          <a:prstGeom prst="rect">
            <a:avLst/>
          </a:prstGeom>
        </p:spPr>
      </p:pic>
      <p:sp>
        <p:nvSpPr>
          <p:cNvPr id="8" name="TextBox 7"/>
          <p:cNvSpPr txBox="1"/>
          <p:nvPr/>
        </p:nvSpPr>
        <p:spPr>
          <a:xfrm>
            <a:off x="3837521" y="6088623"/>
            <a:ext cx="4464496" cy="461665"/>
          </a:xfrm>
          <a:prstGeom prst="rect">
            <a:avLst/>
          </a:prstGeom>
          <a:noFill/>
        </p:spPr>
        <p:txBody>
          <a:bodyPr wrap="square" rtlCol="0">
            <a:spAutoFit/>
          </a:bodyPr>
          <a:lstStyle/>
          <a:p>
            <a:r>
              <a:rPr lang="en-GB" sz="2400" dirty="0">
                <a:solidFill>
                  <a:srgbClr val="000000"/>
                </a:solidFill>
                <a:latin typeface="Agency FB" panose="020B0503020202020204" pitchFamily="34" charset="0"/>
              </a:rPr>
              <a:t>http://dailyimprovisation.blogspot.co.uk/</a:t>
            </a:r>
          </a:p>
        </p:txBody>
      </p:sp>
      <p:sp>
        <p:nvSpPr>
          <p:cNvPr id="9" name="TextBox 8"/>
          <p:cNvSpPr txBox="1"/>
          <p:nvPr/>
        </p:nvSpPr>
        <p:spPr>
          <a:xfrm>
            <a:off x="184166" y="4595480"/>
            <a:ext cx="3168352" cy="461665"/>
          </a:xfrm>
          <a:prstGeom prst="rect">
            <a:avLst/>
          </a:prstGeom>
          <a:noFill/>
        </p:spPr>
        <p:txBody>
          <a:bodyPr wrap="square" rtlCol="0">
            <a:spAutoFit/>
          </a:bodyPr>
          <a:lstStyle/>
          <a:p>
            <a:pPr algn="ctr"/>
            <a:r>
              <a:rPr lang="en-GB" sz="2400" dirty="0">
                <a:solidFill>
                  <a:srgbClr val="000000"/>
                </a:solidFill>
                <a:latin typeface="Agency FB" panose="020B0503020202020204" pitchFamily="34" charset="0"/>
              </a:rPr>
              <a:t>http://www.richard-hall.org/</a:t>
            </a:r>
          </a:p>
        </p:txBody>
      </p:sp>
    </p:spTree>
    <p:extLst>
      <p:ext uri="{BB962C8B-B14F-4D97-AF65-F5344CB8AC3E}">
        <p14:creationId xmlns:p14="http://schemas.microsoft.com/office/powerpoint/2010/main" val="664842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Shaping and sharing good practice</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5" y="1599963"/>
            <a:ext cx="8627685"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GB" sz="3400" kern="0" dirty="0">
              <a:solidFill>
                <a:srgbClr val="000000"/>
              </a:solidFill>
              <a:latin typeface="Agency FB" panose="020B0503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453217"/>
            <a:ext cx="6075392" cy="4990501"/>
          </a:xfrm>
          <a:prstGeom prst="rect">
            <a:avLst/>
          </a:prstGeom>
        </p:spPr>
      </p:pic>
    </p:spTree>
    <p:extLst>
      <p:ext uri="{BB962C8B-B14F-4D97-AF65-F5344CB8AC3E}">
        <p14:creationId xmlns:p14="http://schemas.microsoft.com/office/powerpoint/2010/main" val="3313937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Locating ourselves in digital networks</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GB" sz="3600" kern="0" dirty="0">
              <a:solidFill>
                <a:srgbClr val="000000"/>
              </a:solidFill>
              <a:latin typeface="Agency FB" panose="020B0503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396" y="1570348"/>
            <a:ext cx="2479699" cy="24121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9334" y="4102159"/>
            <a:ext cx="2420041" cy="238722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397" y="4073601"/>
            <a:ext cx="2479698" cy="240525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9334" y="1570348"/>
            <a:ext cx="2457082" cy="239031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407" y="4082526"/>
            <a:ext cx="2487985" cy="240685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5407" y="1576561"/>
            <a:ext cx="2464463" cy="2384100"/>
          </a:xfrm>
          <a:prstGeom prst="rect">
            <a:avLst/>
          </a:prstGeom>
        </p:spPr>
      </p:pic>
    </p:spTree>
    <p:extLst>
      <p:ext uri="{BB962C8B-B14F-4D97-AF65-F5344CB8AC3E}">
        <p14:creationId xmlns:p14="http://schemas.microsoft.com/office/powerpoint/2010/main" val="3621124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Some of my groups and communities</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GB" sz="3600" kern="0" dirty="0">
              <a:solidFill>
                <a:srgbClr val="000000"/>
              </a:solidFill>
              <a:latin typeface="Agency FB" panose="020B0503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418" y="1454058"/>
            <a:ext cx="6865163" cy="4817823"/>
          </a:xfrm>
          <a:prstGeom prst="rect">
            <a:avLst/>
          </a:prstGeom>
        </p:spPr>
      </p:pic>
    </p:spTree>
    <p:extLst>
      <p:ext uri="{BB962C8B-B14F-4D97-AF65-F5344CB8AC3E}">
        <p14:creationId xmlns:p14="http://schemas.microsoft.com/office/powerpoint/2010/main" val="1792030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274890"/>
            <a:ext cx="8928992" cy="1142830"/>
          </a:xfrm>
        </p:spPr>
        <p:txBody>
          <a:bodyPr/>
          <a:lstStyle/>
          <a:p>
            <a:r>
              <a:rPr lang="en-IE" b="1" dirty="0" smtClean="0">
                <a:solidFill>
                  <a:schemeClr val="tx1"/>
                </a:solidFill>
                <a:latin typeface="Agency FB" panose="020B0503020202020204" pitchFamily="34" charset="0"/>
              </a:rPr>
              <a:t>Online engagement in educational scholarship</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5" y="1599963"/>
            <a:ext cx="8627685"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GB" sz="3400" kern="0" dirty="0">
              <a:solidFill>
                <a:srgbClr val="000000"/>
              </a:solidFill>
              <a:latin typeface="Agency FB" panose="020B0503020202020204" pitchFamily="34" charset="0"/>
            </a:endParaRP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86880" y="1701749"/>
            <a:ext cx="3384376" cy="301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2996952"/>
            <a:ext cx="3241861" cy="3014141"/>
          </a:xfrm>
          <a:prstGeom prst="rect">
            <a:avLst/>
          </a:prstGeom>
        </p:spPr>
      </p:pic>
    </p:spTree>
    <p:extLst>
      <p:ext uri="{BB962C8B-B14F-4D97-AF65-F5344CB8AC3E}">
        <p14:creationId xmlns:p14="http://schemas.microsoft.com/office/powerpoint/2010/main" val="4161368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5" y="1599963"/>
            <a:ext cx="8627685"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GB" sz="3400" kern="0" dirty="0">
              <a:solidFill>
                <a:srgbClr val="000000"/>
              </a:solidFill>
              <a:latin typeface="Agency FB" panose="020B0503020202020204" pitchFamily="34" charset="0"/>
            </a:endParaRPr>
          </a:p>
        </p:txBody>
      </p:sp>
      <p:pic>
        <p:nvPicPr>
          <p:cNvPr id="2" name="Picture 1"/>
          <p:cNvPicPr>
            <a:picLocks noChangeAspect="1"/>
          </p:cNvPicPr>
          <p:nvPr/>
        </p:nvPicPr>
        <p:blipFill>
          <a:blip r:embed="rId3"/>
          <a:stretch>
            <a:fillRect/>
          </a:stretch>
        </p:blipFill>
        <p:spPr>
          <a:xfrm>
            <a:off x="539552" y="908720"/>
            <a:ext cx="7861233" cy="5282218"/>
          </a:xfrm>
          <a:prstGeom prst="rect">
            <a:avLst/>
          </a:prstGeom>
        </p:spPr>
      </p:pic>
    </p:spTree>
    <p:extLst>
      <p:ext uri="{BB962C8B-B14F-4D97-AF65-F5344CB8AC3E}">
        <p14:creationId xmlns:p14="http://schemas.microsoft.com/office/powerpoint/2010/main" val="34011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Supportive open scholarship</a:t>
            </a:r>
            <a:endParaRPr lang="en-GB" b="1" dirty="0">
              <a:latin typeface="Agency FB" panose="020B0503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804" y="1599963"/>
            <a:ext cx="7124391" cy="4727084"/>
          </a:xfrm>
          <a:prstGeom prst="rect">
            <a:avLst/>
          </a:prstGeom>
        </p:spPr>
      </p:pic>
    </p:spTree>
    <p:extLst>
      <p:ext uri="{BB962C8B-B14F-4D97-AF65-F5344CB8AC3E}">
        <p14:creationId xmlns:p14="http://schemas.microsoft.com/office/powerpoint/2010/main" val="596224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Demystifying and deconstructing</a:t>
            </a:r>
            <a:endParaRPr lang="en-GB" b="1" dirty="0">
              <a:latin typeface="Agency FB" panose="020B0503020202020204" pitchFamily="34" charset="0"/>
            </a:endParaRPr>
          </a:p>
        </p:txBody>
      </p:sp>
      <p:pic>
        <p:nvPicPr>
          <p:cNvPr id="4" name="Picture 3"/>
          <p:cNvPicPr>
            <a:picLocks noChangeAspect="1"/>
          </p:cNvPicPr>
          <p:nvPr/>
        </p:nvPicPr>
        <p:blipFill>
          <a:blip r:embed="rId4"/>
          <a:stretch>
            <a:fillRect/>
          </a:stretch>
        </p:blipFill>
        <p:spPr>
          <a:xfrm>
            <a:off x="1115616" y="1376950"/>
            <a:ext cx="7163421" cy="5072312"/>
          </a:xfrm>
          <a:prstGeom prst="rect">
            <a:avLst/>
          </a:prstGeom>
        </p:spPr>
      </p:pic>
    </p:spTree>
    <p:extLst>
      <p:ext uri="{BB962C8B-B14F-4D97-AF65-F5344CB8AC3E}">
        <p14:creationId xmlns:p14="http://schemas.microsoft.com/office/powerpoint/2010/main" val="4012771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Two framing propositions</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GB" kern="0" dirty="0">
              <a:solidFill>
                <a:srgbClr val="000000"/>
              </a:solidFill>
              <a:latin typeface="Agency FB" panose="020B0503020202020204" pitchFamily="34" charset="0"/>
            </a:endParaRPr>
          </a:p>
        </p:txBody>
      </p:sp>
      <p:sp>
        <p:nvSpPr>
          <p:cNvPr id="8" name="Rectangle 9"/>
          <p:cNvSpPr>
            <a:spLocks noChangeArrowheads="1"/>
          </p:cNvSpPr>
          <p:nvPr/>
        </p:nvSpPr>
        <p:spPr bwMode="auto">
          <a:xfrm>
            <a:off x="759745" y="1609040"/>
            <a:ext cx="3904343" cy="2743199"/>
          </a:xfrm>
          <a:prstGeom prst="rect">
            <a:avLst/>
          </a:prstGeom>
          <a:solidFill>
            <a:srgbClr val="00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kern="0" dirty="0" smtClean="0">
              <a:solidFill>
                <a:srgbClr val="0000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4402832" y="3243113"/>
            <a:ext cx="3918858" cy="2702236"/>
          </a:xfrm>
          <a:prstGeom prst="rect">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kern="0" dirty="0" smtClean="0">
              <a:solidFill>
                <a:srgbClr val="000000"/>
              </a:solidFill>
              <a:latin typeface="Arial" panose="020B0604020202020204" pitchFamily="34" charset="0"/>
              <a:cs typeface="Arial" panose="020B0604020202020204" pitchFamily="34" charset="0"/>
            </a:endParaRPr>
          </a:p>
        </p:txBody>
      </p:sp>
      <p:sp>
        <p:nvSpPr>
          <p:cNvPr id="10" name="Text Box 16"/>
          <p:cNvSpPr txBox="1">
            <a:spLocks noChangeArrowheads="1"/>
          </p:cNvSpPr>
          <p:nvPr/>
        </p:nvSpPr>
        <p:spPr bwMode="auto">
          <a:xfrm>
            <a:off x="798285" y="1549478"/>
            <a:ext cx="377371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IE" sz="3000" b="1" dirty="0" smtClean="0">
                <a:solidFill>
                  <a:srgbClr val="000000"/>
                </a:solidFill>
                <a:latin typeface="Agency FB" panose="020B0503020202020204" pitchFamily="34" charset="0"/>
                <a:cs typeface="Arial" panose="020B0604020202020204" pitchFamily="34" charset="0"/>
              </a:rPr>
              <a:t>If </a:t>
            </a:r>
            <a:r>
              <a:rPr lang="en-IE" sz="3000" b="1" dirty="0" smtClean="0">
                <a:solidFill>
                  <a:srgbClr val="000000"/>
                </a:solidFill>
                <a:latin typeface="Agency FB" panose="020B0503020202020204" pitchFamily="34" charset="0"/>
                <a:cs typeface="Arial" panose="020B0604020202020204" pitchFamily="34" charset="0"/>
              </a:rPr>
              <a:t>HE</a:t>
            </a:r>
            <a:r>
              <a:rPr lang="en-IE" sz="3000" b="1" dirty="0" smtClean="0">
                <a:solidFill>
                  <a:srgbClr val="000000"/>
                </a:solidFill>
                <a:latin typeface="Agency FB" panose="020B0503020202020204" pitchFamily="34" charset="0"/>
                <a:cs typeface="Arial" panose="020B0604020202020204" pitchFamily="34" charset="0"/>
              </a:rPr>
              <a:t> </a:t>
            </a:r>
            <a:r>
              <a:rPr lang="en-IE" sz="3000" b="1" dirty="0" smtClean="0">
                <a:solidFill>
                  <a:srgbClr val="000000"/>
                </a:solidFill>
                <a:latin typeface="Agency FB" panose="020B0503020202020204" pitchFamily="34" charset="0"/>
                <a:cs typeface="Arial" panose="020B0604020202020204" pitchFamily="34" charset="0"/>
              </a:rPr>
              <a:t>is a public good, then </a:t>
            </a:r>
            <a:r>
              <a:rPr lang="en-IE" sz="3000" b="1" dirty="0" smtClean="0">
                <a:solidFill>
                  <a:srgbClr val="000000"/>
                </a:solidFill>
                <a:latin typeface="Agency FB" panose="020B0503020202020204" pitchFamily="34" charset="0"/>
                <a:cs typeface="Arial" panose="020B0604020202020204" pitchFamily="34" charset="0"/>
              </a:rPr>
              <a:t>educational development must offer </a:t>
            </a:r>
            <a:r>
              <a:rPr lang="en-IE" sz="3000" b="1" dirty="0" smtClean="0">
                <a:solidFill>
                  <a:srgbClr val="000000"/>
                </a:solidFill>
                <a:latin typeface="Agency FB" panose="020B0503020202020204" pitchFamily="34" charset="0"/>
                <a:cs typeface="Arial" panose="020B0604020202020204" pitchFamily="34" charset="0"/>
              </a:rPr>
              <a:t>a collective means to challenge practice in our institutions and the sector</a:t>
            </a:r>
            <a:endParaRPr lang="en-GB" sz="3000" b="1" dirty="0" smtClean="0">
              <a:solidFill>
                <a:srgbClr val="000000"/>
              </a:solidFill>
              <a:latin typeface="Agency FB" panose="020B0503020202020204" pitchFamily="34" charset="0"/>
              <a:cs typeface="Arial" panose="020B0604020202020204" pitchFamily="34" charset="0"/>
            </a:endParaRPr>
          </a:p>
        </p:txBody>
      </p:sp>
      <p:sp>
        <p:nvSpPr>
          <p:cNvPr id="11" name="Text Box 16"/>
          <p:cNvSpPr txBox="1">
            <a:spLocks noChangeArrowheads="1"/>
          </p:cNvSpPr>
          <p:nvPr/>
        </p:nvSpPr>
        <p:spPr bwMode="auto">
          <a:xfrm>
            <a:off x="4346054" y="3393714"/>
            <a:ext cx="4032413"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IE" sz="3000" b="1" dirty="0">
                <a:solidFill>
                  <a:srgbClr val="000000"/>
                </a:solidFill>
                <a:latin typeface="Agency FB" panose="020B0503020202020204" pitchFamily="34" charset="0"/>
                <a:cs typeface="Arial" panose="020B0604020202020204" pitchFamily="34" charset="0"/>
              </a:rPr>
              <a:t>E</a:t>
            </a:r>
            <a:r>
              <a:rPr lang="en-IE" sz="3000" b="1" dirty="0" smtClean="0">
                <a:solidFill>
                  <a:srgbClr val="000000"/>
                </a:solidFill>
                <a:latin typeface="Agency FB" panose="020B0503020202020204" pitchFamily="34" charset="0"/>
                <a:cs typeface="Arial" panose="020B0604020202020204" pitchFamily="34" charset="0"/>
              </a:rPr>
              <a:t>ducational development </a:t>
            </a:r>
            <a:r>
              <a:rPr lang="en-IE" sz="3000" b="1" dirty="0" smtClean="0">
                <a:solidFill>
                  <a:srgbClr val="000000"/>
                </a:solidFill>
                <a:latin typeface="Agency FB" panose="020B0503020202020204" pitchFamily="34" charset="0"/>
                <a:cs typeface="Arial" panose="020B0604020202020204" pitchFamily="34" charset="0"/>
              </a:rPr>
              <a:t>is under increased scrutiny within our institutions, and we need to diversify as well as evidence our practices</a:t>
            </a:r>
            <a:endParaRPr lang="en-GB" sz="3000" b="1" dirty="0" smtClean="0">
              <a:solidFill>
                <a:srgbClr val="000000"/>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4137556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endParaRPr lang="en-GB" b="1" dirty="0">
              <a:latin typeface="Agency FB" panose="020B0503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90" y="586740"/>
            <a:ext cx="7703820" cy="5684520"/>
          </a:xfrm>
          <a:prstGeom prst="rect">
            <a:avLst/>
          </a:prstGeom>
        </p:spPr>
      </p:pic>
    </p:spTree>
    <p:extLst>
      <p:ext uri="{BB962C8B-B14F-4D97-AF65-F5344CB8AC3E}">
        <p14:creationId xmlns:p14="http://schemas.microsoft.com/office/powerpoint/2010/main" val="2272452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20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r>
              <a:rPr lang="en-US" sz="4400" b="1" kern="0" dirty="0">
                <a:solidFill>
                  <a:srgbClr val="4A4C4E"/>
                </a:solidFill>
                <a:latin typeface="Agency FB" panose="020B0503020202020204" pitchFamily="34" charset="0"/>
                <a:ea typeface="ＭＳ Ｐゴシック" charset="-128"/>
                <a:cs typeface="Latha" panose="020B0604020202020204" pitchFamily="34" charset="0"/>
              </a:rPr>
              <a:t>E</a:t>
            </a:r>
            <a:r>
              <a:rPr lang="en-US" sz="4400" b="1" kern="0" dirty="0" smtClean="0">
                <a:solidFill>
                  <a:srgbClr val="4A4C4E"/>
                </a:solidFill>
                <a:latin typeface="Agency FB" panose="020B0503020202020204" pitchFamily="34" charset="0"/>
                <a:ea typeface="ＭＳ Ｐゴシック" charset="-128"/>
                <a:cs typeface="Latha" panose="020B0604020202020204" pitchFamily="34" charset="0"/>
              </a:rPr>
              <a:t>ducational development </a:t>
            </a:r>
            <a:r>
              <a:rPr lang="en-US" sz="4400" b="1" kern="0" dirty="0" smtClean="0">
                <a:solidFill>
                  <a:srgbClr val="4A4C4E"/>
                </a:solidFill>
                <a:latin typeface="Agency FB" panose="020B0503020202020204" pitchFamily="34" charset="0"/>
                <a:ea typeface="ＭＳ Ｐゴシック" charset="-128"/>
                <a:cs typeface="Latha" panose="020B0604020202020204" pitchFamily="34" charset="0"/>
              </a:rPr>
              <a:t>as activism</a:t>
            </a: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068026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20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p:txBody>
      </p:sp>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88640"/>
            <a:ext cx="4461258" cy="6435666"/>
          </a:xfrm>
          <a:prstGeom prst="rect">
            <a:avLst/>
          </a:prstGeom>
        </p:spPr>
      </p:pic>
    </p:spTree>
    <p:extLst>
      <p:ext uri="{BB962C8B-B14F-4D97-AF65-F5344CB8AC3E}">
        <p14:creationId xmlns:p14="http://schemas.microsoft.com/office/powerpoint/2010/main" val="3470237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Praxis</a:t>
            </a:r>
            <a:endParaRPr lang="en-GB" b="1" dirty="0">
              <a:latin typeface="Agency FB" panose="020B0503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540" y="1340768"/>
            <a:ext cx="7098851" cy="5040011"/>
          </a:xfrm>
          <a:prstGeom prst="rect">
            <a:avLst/>
          </a:prstGeom>
        </p:spPr>
      </p:pic>
      <p:sp>
        <p:nvSpPr>
          <p:cNvPr id="3" name="TextBox 2"/>
          <p:cNvSpPr txBox="1"/>
          <p:nvPr/>
        </p:nvSpPr>
        <p:spPr>
          <a:xfrm>
            <a:off x="1691680" y="4582687"/>
            <a:ext cx="2808312" cy="1569660"/>
          </a:xfrm>
          <a:prstGeom prst="rect">
            <a:avLst/>
          </a:prstGeom>
          <a:noFill/>
        </p:spPr>
        <p:txBody>
          <a:bodyPr wrap="square" rtlCol="0">
            <a:spAutoFit/>
          </a:bodyPr>
          <a:lstStyle/>
          <a:p>
            <a:r>
              <a:rPr lang="en-US" sz="2400" b="1" dirty="0" smtClean="0">
                <a:solidFill>
                  <a:schemeClr val="bg1"/>
                </a:solidFill>
              </a:rPr>
              <a:t>“</a:t>
            </a:r>
            <a:r>
              <a:rPr lang="en-US" sz="2400" b="1" dirty="0">
                <a:solidFill>
                  <a:schemeClr val="bg1"/>
                </a:solidFill>
              </a:rPr>
              <a:t>reflection and action directed at the structures to be transformed”. </a:t>
            </a:r>
            <a:endParaRPr lang="en-GB" sz="2400" b="1" dirty="0">
              <a:solidFill>
                <a:schemeClr val="bg1"/>
              </a:solidFill>
            </a:endParaRPr>
          </a:p>
        </p:txBody>
      </p:sp>
    </p:spTree>
    <p:extLst>
      <p:ext uri="{BB962C8B-B14F-4D97-AF65-F5344CB8AC3E}">
        <p14:creationId xmlns:p14="http://schemas.microsoft.com/office/powerpoint/2010/main" val="2315246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Connecting and amplifying our voice</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5" y="1599963"/>
            <a:ext cx="8627685"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None/>
            </a:pPr>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IE" sz="3400" kern="0" dirty="0" smtClean="0">
              <a:solidFill>
                <a:srgbClr val="000000"/>
              </a:solidFill>
              <a:latin typeface="Agency FB" panose="020B0503020202020204" pitchFamily="34" charset="0"/>
            </a:endParaRPr>
          </a:p>
          <a:p>
            <a:endParaRPr lang="en-GB" sz="3400" kern="0" dirty="0">
              <a:solidFill>
                <a:srgbClr val="000000"/>
              </a:solidFill>
              <a:latin typeface="Agency FB" panose="020B0503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342690"/>
            <a:ext cx="5040560" cy="50405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4187595"/>
            <a:ext cx="2520280" cy="2261667"/>
          </a:xfrm>
          <a:prstGeom prst="rect">
            <a:avLst/>
          </a:prstGeom>
        </p:spPr>
      </p:pic>
    </p:spTree>
    <p:extLst>
      <p:ext uri="{BB962C8B-B14F-4D97-AF65-F5344CB8AC3E}">
        <p14:creationId xmlns:p14="http://schemas.microsoft.com/office/powerpoint/2010/main" val="4139933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Challenging ‘The Academy’?</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390472" y="1268760"/>
            <a:ext cx="8363056"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None/>
            </a:pPr>
            <a:r>
              <a:rPr lang="en-IE" sz="30000" b="1" kern="0" dirty="0" smtClean="0">
                <a:solidFill>
                  <a:srgbClr val="000000"/>
                </a:solidFill>
                <a:latin typeface="Agency FB" panose="020B0503020202020204" pitchFamily="34" charset="0"/>
              </a:rPr>
              <a:t>TEF</a:t>
            </a:r>
            <a:endParaRPr lang="en-GB" sz="30000" b="1" kern="0" dirty="0">
              <a:solidFill>
                <a:srgbClr val="000000"/>
              </a:solidFill>
              <a:latin typeface="Agency FB" panose="020B0503020202020204" pitchFamily="34" charset="0"/>
            </a:endParaRPr>
          </a:p>
        </p:txBody>
      </p:sp>
    </p:spTree>
    <p:extLst>
      <p:ext uri="{BB962C8B-B14F-4D97-AF65-F5344CB8AC3E}">
        <p14:creationId xmlns:p14="http://schemas.microsoft.com/office/powerpoint/2010/main" val="2574142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20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r>
              <a:rPr lang="en-US" sz="4400" b="1" kern="0" dirty="0" smtClean="0">
                <a:solidFill>
                  <a:srgbClr val="4A4C4E"/>
                </a:solidFill>
                <a:latin typeface="Agency FB" panose="020B0503020202020204" pitchFamily="34" charset="0"/>
                <a:ea typeface="ＭＳ Ｐゴシック" charset="-128"/>
                <a:cs typeface="Latha" panose="020B0604020202020204" pitchFamily="34" charset="0"/>
              </a:rPr>
              <a:t>Who is the </a:t>
            </a:r>
            <a:r>
              <a:rPr lang="en-US" sz="4400" b="1" kern="0" dirty="0" smtClean="0">
                <a:solidFill>
                  <a:srgbClr val="4A4C4E"/>
                </a:solidFill>
                <a:latin typeface="Agency FB" panose="020B0503020202020204" pitchFamily="34" charset="0"/>
                <a:ea typeface="ＭＳ Ｐゴシック" charset="-128"/>
                <a:cs typeface="Latha" panose="020B0604020202020204" pitchFamily="34" charset="0"/>
              </a:rPr>
              <a:t>educational developer?</a:t>
            </a: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1081278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Agency FB" panose="020B0503020202020204" pitchFamily="34" charset="0"/>
            </a:endParaRPr>
          </a:p>
        </p:txBody>
      </p:sp>
      <p:sp>
        <p:nvSpPr>
          <p:cNvPr id="5" name="Rectangle 8"/>
          <p:cNvSpPr>
            <a:spLocks noChangeArrowheads="1"/>
          </p:cNvSpPr>
          <p:nvPr/>
        </p:nvSpPr>
        <p:spPr bwMode="auto">
          <a:xfrm>
            <a:off x="1330422" y="1613305"/>
            <a:ext cx="6263457" cy="830263"/>
          </a:xfrm>
          <a:prstGeom prst="rect">
            <a:avLst/>
          </a:prstGeom>
          <a:solidFill>
            <a:srgbClr val="CC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auto">
              <a:spcBef>
                <a:spcPts val="0"/>
              </a:spcBef>
              <a:spcAft>
                <a:spcPts val="0"/>
              </a:spcAft>
              <a:defRPr/>
            </a:pPr>
            <a:endParaRPr lang="en-GB" kern="0" dirty="0" smtClean="0">
              <a:solidFill>
                <a:srgbClr val="000000"/>
              </a:solidFill>
              <a:latin typeface="Calibri"/>
            </a:endParaRPr>
          </a:p>
        </p:txBody>
      </p:sp>
      <p:sp>
        <p:nvSpPr>
          <p:cNvPr id="8" name="Rectangle 9"/>
          <p:cNvSpPr>
            <a:spLocks noChangeArrowheads="1"/>
          </p:cNvSpPr>
          <p:nvPr/>
        </p:nvSpPr>
        <p:spPr bwMode="auto">
          <a:xfrm>
            <a:off x="1331640" y="769700"/>
            <a:ext cx="6263457" cy="830263"/>
          </a:xfrm>
          <a:prstGeom prst="rect">
            <a:avLst/>
          </a:prstGeom>
          <a:solidFill>
            <a:srgbClr val="00CC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auto">
              <a:spcBef>
                <a:spcPts val="0"/>
              </a:spcBef>
              <a:spcAft>
                <a:spcPts val="0"/>
              </a:spcAft>
              <a:defRPr/>
            </a:pPr>
            <a:endParaRPr lang="en-GB" kern="0" dirty="0" smtClean="0">
              <a:solidFill>
                <a:srgbClr val="000000"/>
              </a:solidFill>
              <a:latin typeface="Calibri"/>
            </a:endParaRPr>
          </a:p>
        </p:txBody>
      </p:sp>
      <p:sp>
        <p:nvSpPr>
          <p:cNvPr id="9" name="Rectangle 10"/>
          <p:cNvSpPr>
            <a:spLocks noChangeArrowheads="1"/>
          </p:cNvSpPr>
          <p:nvPr/>
        </p:nvSpPr>
        <p:spPr bwMode="auto">
          <a:xfrm>
            <a:off x="1330422" y="4167926"/>
            <a:ext cx="6263457" cy="830262"/>
          </a:xfrm>
          <a:prstGeom prst="rect">
            <a:avLst/>
          </a:prstGeom>
          <a:solidFill>
            <a:srgbClr val="FF99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auto">
              <a:spcBef>
                <a:spcPts val="0"/>
              </a:spcBef>
              <a:spcAft>
                <a:spcPts val="0"/>
              </a:spcAft>
              <a:defRPr/>
            </a:pPr>
            <a:endParaRPr lang="en-GB" kern="0" dirty="0" smtClean="0">
              <a:solidFill>
                <a:srgbClr val="000000"/>
              </a:solidFill>
              <a:latin typeface="Calibri"/>
            </a:endParaRPr>
          </a:p>
        </p:txBody>
      </p:sp>
      <p:sp>
        <p:nvSpPr>
          <p:cNvPr id="10" name="Rectangle 11"/>
          <p:cNvSpPr>
            <a:spLocks noChangeArrowheads="1"/>
          </p:cNvSpPr>
          <p:nvPr/>
        </p:nvSpPr>
        <p:spPr bwMode="auto">
          <a:xfrm>
            <a:off x="1330422" y="2461640"/>
            <a:ext cx="6263458" cy="830262"/>
          </a:xfrm>
          <a:prstGeom prst="rect">
            <a:avLst/>
          </a:prstGeom>
          <a:solidFill>
            <a:srgbClr val="CC99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auto">
              <a:spcBef>
                <a:spcPts val="0"/>
              </a:spcBef>
              <a:spcAft>
                <a:spcPts val="0"/>
              </a:spcAft>
              <a:defRPr/>
            </a:pPr>
            <a:endParaRPr lang="en-GB" kern="0" dirty="0" smtClean="0">
              <a:solidFill>
                <a:srgbClr val="000000"/>
              </a:solidFill>
              <a:latin typeface="Calibri"/>
            </a:endParaRPr>
          </a:p>
        </p:txBody>
      </p:sp>
      <p:sp>
        <p:nvSpPr>
          <p:cNvPr id="11" name="Rectangle 12"/>
          <p:cNvSpPr>
            <a:spLocks noChangeArrowheads="1"/>
          </p:cNvSpPr>
          <p:nvPr/>
        </p:nvSpPr>
        <p:spPr bwMode="auto">
          <a:xfrm>
            <a:off x="1330421" y="5021069"/>
            <a:ext cx="6263457" cy="830262"/>
          </a:xfrm>
          <a:prstGeom prst="rect">
            <a:avLst/>
          </a:prstGeom>
          <a:solidFill>
            <a:srgbClr val="FFFF99"/>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auto">
              <a:spcBef>
                <a:spcPts val="0"/>
              </a:spcBef>
              <a:spcAft>
                <a:spcPts val="0"/>
              </a:spcAft>
              <a:defRPr/>
            </a:pPr>
            <a:endParaRPr lang="en-GB" kern="0" dirty="0" smtClean="0">
              <a:solidFill>
                <a:srgbClr val="000000"/>
              </a:solidFill>
              <a:latin typeface="Calibri"/>
            </a:endParaRPr>
          </a:p>
        </p:txBody>
      </p:sp>
      <p:sp>
        <p:nvSpPr>
          <p:cNvPr id="12" name="Text Box 16"/>
          <p:cNvSpPr txBox="1">
            <a:spLocks noChangeArrowheads="1"/>
          </p:cNvSpPr>
          <p:nvPr/>
        </p:nvSpPr>
        <p:spPr bwMode="auto">
          <a:xfrm>
            <a:off x="1187624" y="910610"/>
            <a:ext cx="640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fontAlgn="auto">
              <a:spcBef>
                <a:spcPct val="50000"/>
              </a:spcBef>
              <a:spcAft>
                <a:spcPts val="0"/>
              </a:spcAft>
            </a:pPr>
            <a:r>
              <a:rPr lang="en-IE" sz="3200" b="1" dirty="0" smtClean="0">
                <a:solidFill>
                  <a:srgbClr val="000000"/>
                </a:solidFill>
                <a:latin typeface="Agency FB" panose="020B0503020202020204" pitchFamily="34" charset="0"/>
              </a:rPr>
              <a:t>Critical friend</a:t>
            </a:r>
            <a:endParaRPr lang="en-GB" sz="3200" b="1" dirty="0">
              <a:solidFill>
                <a:srgbClr val="000000"/>
              </a:solidFill>
              <a:latin typeface="Agency FB" panose="020B0503020202020204" pitchFamily="34" charset="0"/>
            </a:endParaRPr>
          </a:p>
        </p:txBody>
      </p:sp>
      <p:sp>
        <p:nvSpPr>
          <p:cNvPr id="13" name="Text Box 17"/>
          <p:cNvSpPr txBox="1">
            <a:spLocks noChangeArrowheads="1"/>
          </p:cNvSpPr>
          <p:nvPr/>
        </p:nvSpPr>
        <p:spPr bwMode="auto">
          <a:xfrm>
            <a:off x="1087432" y="1740115"/>
            <a:ext cx="67675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457200" fontAlgn="auto">
              <a:spcBef>
                <a:spcPct val="50000"/>
              </a:spcBef>
              <a:spcAft>
                <a:spcPts val="0"/>
              </a:spcAft>
            </a:pPr>
            <a:r>
              <a:rPr lang="en-IE" sz="3200" b="1" dirty="0" smtClean="0">
                <a:solidFill>
                  <a:srgbClr val="000000"/>
                </a:solidFill>
                <a:latin typeface="Agency FB" panose="020B0503020202020204" pitchFamily="34" charset="0"/>
              </a:rPr>
              <a:t>Critical pedagogue</a:t>
            </a:r>
            <a:endParaRPr lang="en-IE" sz="3200" b="1" dirty="0">
              <a:solidFill>
                <a:srgbClr val="000000"/>
              </a:solidFill>
              <a:latin typeface="Agency FB" panose="020B0503020202020204" pitchFamily="34" charset="0"/>
            </a:endParaRPr>
          </a:p>
        </p:txBody>
      </p:sp>
      <p:sp>
        <p:nvSpPr>
          <p:cNvPr id="14" name="Text Box 18"/>
          <p:cNvSpPr txBox="1">
            <a:spLocks noChangeArrowheads="1"/>
          </p:cNvSpPr>
          <p:nvPr/>
        </p:nvSpPr>
        <p:spPr bwMode="auto">
          <a:xfrm>
            <a:off x="1071611" y="2564335"/>
            <a:ext cx="67675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457200" fontAlgn="auto">
              <a:spcBef>
                <a:spcPct val="50000"/>
              </a:spcBef>
              <a:spcAft>
                <a:spcPts val="0"/>
              </a:spcAft>
            </a:pPr>
            <a:r>
              <a:rPr lang="en-IE" sz="3200" b="1" dirty="0" smtClean="0">
                <a:solidFill>
                  <a:srgbClr val="000000"/>
                </a:solidFill>
                <a:latin typeface="Agency FB" panose="020B0503020202020204" pitchFamily="34" charset="0"/>
              </a:rPr>
              <a:t>Facilitator of effective practice</a:t>
            </a:r>
            <a:endParaRPr lang="en-GB" sz="3200" b="1" dirty="0">
              <a:solidFill>
                <a:srgbClr val="000000"/>
              </a:solidFill>
              <a:latin typeface="Agency FB" panose="020B0503020202020204" pitchFamily="34" charset="0"/>
            </a:endParaRPr>
          </a:p>
        </p:txBody>
      </p:sp>
      <p:sp>
        <p:nvSpPr>
          <p:cNvPr id="15" name="Text Box 19"/>
          <p:cNvSpPr txBox="1">
            <a:spLocks noChangeArrowheads="1"/>
          </p:cNvSpPr>
          <p:nvPr/>
        </p:nvSpPr>
        <p:spPr bwMode="auto">
          <a:xfrm>
            <a:off x="1071611" y="4271634"/>
            <a:ext cx="67675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457200" fontAlgn="auto">
              <a:spcBef>
                <a:spcPct val="50000"/>
              </a:spcBef>
              <a:spcAft>
                <a:spcPts val="0"/>
              </a:spcAft>
            </a:pPr>
            <a:r>
              <a:rPr lang="en-IE" sz="3200" b="1" dirty="0" smtClean="0">
                <a:solidFill>
                  <a:srgbClr val="000000"/>
                </a:solidFill>
                <a:latin typeface="Agency FB" panose="020B0503020202020204" pitchFamily="34" charset="0"/>
              </a:rPr>
              <a:t>Leader and policy maker</a:t>
            </a:r>
            <a:endParaRPr lang="en-GB" sz="3200" b="1" dirty="0">
              <a:solidFill>
                <a:srgbClr val="000000"/>
              </a:solidFill>
              <a:latin typeface="Agency FB" panose="020B0503020202020204" pitchFamily="34" charset="0"/>
            </a:endParaRPr>
          </a:p>
        </p:txBody>
      </p:sp>
      <p:sp>
        <p:nvSpPr>
          <p:cNvPr id="16" name="Text Box 20"/>
          <p:cNvSpPr txBox="1">
            <a:spLocks noChangeArrowheads="1"/>
          </p:cNvSpPr>
          <p:nvPr/>
        </p:nvSpPr>
        <p:spPr bwMode="auto">
          <a:xfrm>
            <a:off x="1116235" y="5157550"/>
            <a:ext cx="67675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457200" fontAlgn="auto">
              <a:spcBef>
                <a:spcPct val="50000"/>
              </a:spcBef>
              <a:spcAft>
                <a:spcPts val="0"/>
              </a:spcAft>
            </a:pPr>
            <a:r>
              <a:rPr lang="en-IE" sz="3200" b="1" dirty="0" smtClean="0">
                <a:solidFill>
                  <a:srgbClr val="000000"/>
                </a:solidFill>
                <a:latin typeface="Agency FB" panose="020B0503020202020204" pitchFamily="34" charset="0"/>
              </a:rPr>
              <a:t>Activist</a:t>
            </a:r>
            <a:endParaRPr lang="en-GB" sz="3200" b="1" dirty="0">
              <a:solidFill>
                <a:srgbClr val="000000"/>
              </a:solidFill>
              <a:latin typeface="Agency FB" panose="020B0503020202020204" pitchFamily="34" charset="0"/>
            </a:endParaRPr>
          </a:p>
        </p:txBody>
      </p:sp>
      <p:sp>
        <p:nvSpPr>
          <p:cNvPr id="17" name="Rectangle 21"/>
          <p:cNvSpPr>
            <a:spLocks noChangeArrowheads="1"/>
          </p:cNvSpPr>
          <p:nvPr/>
        </p:nvSpPr>
        <p:spPr bwMode="auto">
          <a:xfrm>
            <a:off x="1330422" y="3314783"/>
            <a:ext cx="6263457" cy="830262"/>
          </a:xfrm>
          <a:prstGeom prst="rect">
            <a:avLst/>
          </a:prstGeom>
          <a:solidFill>
            <a:srgbClr val="C0C0C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auto">
              <a:spcBef>
                <a:spcPts val="0"/>
              </a:spcBef>
              <a:spcAft>
                <a:spcPts val="0"/>
              </a:spcAft>
              <a:defRPr/>
            </a:pPr>
            <a:endParaRPr lang="en-GB" kern="0" dirty="0" smtClean="0">
              <a:solidFill>
                <a:srgbClr val="000000"/>
              </a:solidFill>
              <a:latin typeface="Calibri"/>
            </a:endParaRPr>
          </a:p>
        </p:txBody>
      </p:sp>
      <p:sp>
        <p:nvSpPr>
          <p:cNvPr id="18" name="Text Box 22"/>
          <p:cNvSpPr txBox="1">
            <a:spLocks noChangeArrowheads="1"/>
          </p:cNvSpPr>
          <p:nvPr/>
        </p:nvSpPr>
        <p:spPr bwMode="auto">
          <a:xfrm>
            <a:off x="1087432" y="3428383"/>
            <a:ext cx="67675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457200" fontAlgn="auto">
              <a:spcBef>
                <a:spcPct val="50000"/>
              </a:spcBef>
              <a:spcAft>
                <a:spcPts val="0"/>
              </a:spcAft>
            </a:pPr>
            <a:r>
              <a:rPr lang="en-IE" sz="3200" b="1" dirty="0" smtClean="0">
                <a:solidFill>
                  <a:srgbClr val="000000"/>
                </a:solidFill>
                <a:latin typeface="Agency FB" panose="020B0503020202020204" pitchFamily="34" charset="0"/>
              </a:rPr>
              <a:t>Scholar and curator</a:t>
            </a:r>
            <a:endParaRPr lang="en-GB" sz="3200" b="1" dirty="0">
              <a:solidFill>
                <a:srgbClr val="000000"/>
              </a:solidFill>
              <a:latin typeface="Agency FB" panose="020B0503020202020204" pitchFamily="34" charset="0"/>
            </a:endParaRPr>
          </a:p>
        </p:txBody>
      </p:sp>
    </p:spTree>
    <p:extLst>
      <p:ext uri="{BB962C8B-B14F-4D97-AF65-F5344CB8AC3E}">
        <p14:creationId xmlns:p14="http://schemas.microsoft.com/office/powerpoint/2010/main" val="2705336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124744"/>
            <a:ext cx="8507072"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20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r>
              <a:rPr lang="en-US" sz="4400" b="1" kern="0" dirty="0" smtClean="0">
                <a:solidFill>
                  <a:srgbClr val="4A4C4E"/>
                </a:solidFill>
                <a:latin typeface="Agency FB" panose="020B0503020202020204" pitchFamily="34" charset="0"/>
                <a:ea typeface="ＭＳ Ｐゴシック" charset="-128"/>
                <a:cs typeface="Latha" panose="020B0604020202020204" pitchFamily="34" charset="0"/>
              </a:rPr>
              <a:t>Which of these positions do you occupy coming into today, and which will you move into during and beyond the conference? </a:t>
            </a: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1458348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20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r>
              <a:rPr lang="en-US" sz="4400" b="1" kern="0" dirty="0" smtClean="0">
                <a:solidFill>
                  <a:srgbClr val="4A4C4E"/>
                </a:solidFill>
                <a:latin typeface="Agency FB" panose="020B0503020202020204" pitchFamily="34" charset="0"/>
                <a:ea typeface="ＭＳ Ｐゴシック" charset="-128"/>
                <a:cs typeface="Latha" panose="020B0604020202020204" pitchFamily="34" charset="0"/>
              </a:rPr>
              <a:t>Scholarship of learning and teaching</a:t>
            </a:r>
          </a:p>
          <a:p>
            <a:pPr marL="0" indent="0" algn="ctr">
              <a:buFontTx/>
              <a:buNone/>
            </a:pPr>
            <a:r>
              <a:rPr lang="en-US" sz="4400" b="1" kern="0" dirty="0" smtClean="0">
                <a:solidFill>
                  <a:srgbClr val="4A4C4E"/>
                </a:solidFill>
                <a:latin typeface="Agency FB" panose="020B0503020202020204" pitchFamily="34" charset="0"/>
                <a:ea typeface="ＭＳ Ｐゴシック" charset="-128"/>
                <a:cs typeface="Latha" panose="020B0604020202020204" pitchFamily="34" charset="0"/>
              </a:rPr>
              <a:t>Scholarship of educational development</a:t>
            </a: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28319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bwMode="auto">
          <a:xfrm flipH="1">
            <a:off x="1223628" y="1556792"/>
            <a:ext cx="7092788" cy="3384376"/>
          </a:xfrm>
          <a:prstGeom prst="wedgeEllipseCallou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2949575" rtl="0" eaLnBrk="1" fontAlgn="base" latinLnBrk="0" hangingPunct="1">
              <a:lnSpc>
                <a:spcPct val="100000"/>
              </a:lnSpc>
              <a:spcBef>
                <a:spcPct val="0"/>
              </a:spcBef>
              <a:spcAft>
                <a:spcPct val="0"/>
              </a:spcAft>
              <a:buClrTx/>
              <a:buSzTx/>
              <a:buFontTx/>
              <a:buNone/>
              <a:tabLst/>
            </a:pPr>
            <a:endParaRPr kumimoji="0" lang="en-GB" sz="5800" b="0" i="0" u="none" strike="noStrike" cap="none" normalizeH="0" baseline="0" dirty="0" smtClean="0">
              <a:ln>
                <a:noFill/>
              </a:ln>
              <a:solidFill>
                <a:schemeClr val="tx1"/>
              </a:solidFill>
              <a:effectLst/>
              <a:latin typeface="Arial" charset="0"/>
              <a:cs typeface="Arial" charset="0"/>
            </a:endParaRPr>
          </a:p>
        </p:txBody>
      </p:sp>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Scholarship of learning and teaching</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3" name="TextBox 2"/>
          <p:cNvSpPr txBox="1"/>
          <p:nvPr/>
        </p:nvSpPr>
        <p:spPr>
          <a:xfrm>
            <a:off x="1763688" y="2420888"/>
            <a:ext cx="6264696" cy="1846659"/>
          </a:xfrm>
          <a:prstGeom prst="rect">
            <a:avLst/>
          </a:prstGeom>
          <a:noFill/>
        </p:spPr>
        <p:txBody>
          <a:bodyPr wrap="square" rtlCol="0">
            <a:spAutoFit/>
          </a:bodyPr>
          <a:lstStyle/>
          <a:p>
            <a:r>
              <a:rPr lang="en-US" sz="2400" dirty="0">
                <a:latin typeface="Agency FB" panose="020B0503020202020204" pitchFamily="34" charset="0"/>
              </a:rPr>
              <a:t>“problem posing about an issue of teaching or learning, study of the problem through methods appropriate to the disciplinary epistemologies, applications of results to practice, communication of results, self-reflection, and peer review”</a:t>
            </a:r>
          </a:p>
          <a:p>
            <a:endParaRPr lang="en-US" dirty="0"/>
          </a:p>
        </p:txBody>
      </p:sp>
      <p:sp>
        <p:nvSpPr>
          <p:cNvPr id="8" name="TextBox 7"/>
          <p:cNvSpPr txBox="1"/>
          <p:nvPr/>
        </p:nvSpPr>
        <p:spPr>
          <a:xfrm>
            <a:off x="699038" y="5731206"/>
            <a:ext cx="8141968" cy="707886"/>
          </a:xfrm>
          <a:prstGeom prst="rect">
            <a:avLst/>
          </a:prstGeom>
          <a:noFill/>
        </p:spPr>
        <p:txBody>
          <a:bodyPr wrap="square" rtlCol="0">
            <a:spAutoFit/>
          </a:bodyPr>
          <a:lstStyle/>
          <a:p>
            <a:r>
              <a:rPr lang="en-US" sz="2000" dirty="0">
                <a:latin typeface="Agency FB" panose="020B0503020202020204" pitchFamily="34" charset="0"/>
              </a:rPr>
              <a:t>Cambridge, B. </a:t>
            </a:r>
            <a:r>
              <a:rPr lang="en-US" sz="2000" dirty="0" smtClean="0">
                <a:latin typeface="Agency FB" panose="020B0503020202020204" pitchFamily="34" charset="0"/>
              </a:rPr>
              <a:t>(2001) </a:t>
            </a:r>
            <a:r>
              <a:rPr lang="en-US" sz="2000" dirty="0">
                <a:latin typeface="Agency FB" panose="020B0503020202020204" pitchFamily="34" charset="0"/>
              </a:rPr>
              <a:t>Fostering the Scholarship of Teaching and Learning: Communities of </a:t>
            </a:r>
            <a:r>
              <a:rPr lang="en-US" sz="2000" dirty="0" smtClean="0">
                <a:latin typeface="Agency FB" panose="020B0503020202020204" pitchFamily="34" charset="0"/>
              </a:rPr>
              <a:t>Practice. </a:t>
            </a:r>
            <a:r>
              <a:rPr lang="en-US" sz="2000" i="1" dirty="0" smtClean="0">
                <a:latin typeface="Agency FB" panose="020B0503020202020204" pitchFamily="34" charset="0"/>
              </a:rPr>
              <a:t>To </a:t>
            </a:r>
            <a:r>
              <a:rPr lang="en-US" sz="2000" i="1" dirty="0">
                <a:latin typeface="Agency FB" panose="020B0503020202020204" pitchFamily="34" charset="0"/>
              </a:rPr>
              <a:t>Improve the </a:t>
            </a:r>
            <a:r>
              <a:rPr lang="en-US" sz="2000" i="1" dirty="0" smtClean="0">
                <a:latin typeface="Agency FB" panose="020B0503020202020204" pitchFamily="34" charset="0"/>
              </a:rPr>
              <a:t>Academy</a:t>
            </a:r>
            <a:r>
              <a:rPr lang="en-US" sz="2000" dirty="0">
                <a:latin typeface="Agency FB" panose="020B0503020202020204" pitchFamily="34" charset="0"/>
              </a:rPr>
              <a:t>: </a:t>
            </a:r>
            <a:r>
              <a:rPr lang="en-US" sz="2000" i="1" dirty="0">
                <a:latin typeface="Agency FB" panose="020B0503020202020204" pitchFamily="34" charset="0"/>
              </a:rPr>
              <a:t>A journal of educational </a:t>
            </a:r>
            <a:r>
              <a:rPr lang="en-US" sz="2000" i="1" dirty="0" smtClean="0">
                <a:latin typeface="Agency FB" panose="020B0503020202020204" pitchFamily="34" charset="0"/>
              </a:rPr>
              <a:t>development. </a:t>
            </a:r>
            <a:r>
              <a:rPr lang="en-US" sz="2000" dirty="0" smtClean="0">
                <a:latin typeface="Agency FB" panose="020B0503020202020204" pitchFamily="34" charset="0"/>
              </a:rPr>
              <a:t>Vol 19. pp</a:t>
            </a:r>
            <a:r>
              <a:rPr lang="en-US" sz="2000" dirty="0">
                <a:latin typeface="Agency FB" panose="020B0503020202020204" pitchFamily="34" charset="0"/>
              </a:rPr>
              <a:t>. 3-16 </a:t>
            </a:r>
          </a:p>
        </p:txBody>
      </p:sp>
    </p:spTree>
    <p:extLst>
      <p:ext uri="{BB962C8B-B14F-4D97-AF65-F5344CB8AC3E}">
        <p14:creationId xmlns:p14="http://schemas.microsoft.com/office/powerpoint/2010/main" val="1191695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bwMode="auto">
          <a:xfrm flipH="1">
            <a:off x="1223628" y="1556792"/>
            <a:ext cx="7092788" cy="3384376"/>
          </a:xfrm>
          <a:prstGeom prst="wedgeEllipseCallou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949575"/>
            <a:endParaRPr lang="en-GB" sz="5800" dirty="0" smtClean="0">
              <a:solidFill>
                <a:srgbClr val="000000"/>
              </a:solidFill>
            </a:endParaRPr>
          </a:p>
        </p:txBody>
      </p:sp>
      <p:sp>
        <p:nvSpPr>
          <p:cNvPr id="4" name="Title 3"/>
          <p:cNvSpPr>
            <a:spLocks noGrp="1"/>
          </p:cNvSpPr>
          <p:nvPr>
            <p:ph type="title"/>
          </p:nvPr>
        </p:nvSpPr>
        <p:spPr/>
        <p:txBody>
          <a:bodyPr/>
          <a:lstStyle/>
          <a:p>
            <a:r>
              <a:rPr lang="en-IE" b="1" dirty="0" smtClean="0">
                <a:solidFill>
                  <a:schemeClr val="tx1"/>
                </a:solidFill>
                <a:latin typeface="Agency FB" panose="020B0503020202020204" pitchFamily="34" charset="0"/>
              </a:rPr>
              <a:t>Scholarship of educational development</a:t>
            </a:r>
            <a:endParaRPr lang="en-GB" b="1" dirty="0">
              <a:solidFill>
                <a:schemeClr val="tx1"/>
              </a:solidFill>
              <a:latin typeface="Agency FB" panose="020B0503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3" name="TextBox 2"/>
          <p:cNvSpPr txBox="1"/>
          <p:nvPr/>
        </p:nvSpPr>
        <p:spPr>
          <a:xfrm>
            <a:off x="1763688" y="2276872"/>
            <a:ext cx="6264696" cy="2215991"/>
          </a:xfrm>
          <a:prstGeom prst="rect">
            <a:avLst/>
          </a:prstGeom>
          <a:noFill/>
        </p:spPr>
        <p:txBody>
          <a:bodyPr wrap="square" rtlCol="0">
            <a:spAutoFit/>
          </a:bodyPr>
          <a:lstStyle/>
          <a:p>
            <a:r>
              <a:rPr lang="en-US" sz="2400" dirty="0" smtClean="0">
                <a:solidFill>
                  <a:srgbClr val="000000"/>
                </a:solidFill>
                <a:latin typeface="Agency FB" panose="020B0503020202020204" pitchFamily="34" charset="0"/>
              </a:rPr>
              <a:t>“Articulating what we contribute to higher education teaching and learning communities, including what evidence informs our work and what evidence we have of the impact of our work…engage systematically with the complex problems and opportunities we face in higher education”</a:t>
            </a:r>
          </a:p>
          <a:p>
            <a:endParaRPr lang="en-US" dirty="0">
              <a:solidFill>
                <a:srgbClr val="000000"/>
              </a:solidFill>
            </a:endParaRPr>
          </a:p>
        </p:txBody>
      </p:sp>
      <p:sp>
        <p:nvSpPr>
          <p:cNvPr id="8" name="TextBox 7"/>
          <p:cNvSpPr txBox="1"/>
          <p:nvPr/>
        </p:nvSpPr>
        <p:spPr>
          <a:xfrm>
            <a:off x="699038" y="5731206"/>
            <a:ext cx="8141968" cy="707886"/>
          </a:xfrm>
          <a:prstGeom prst="rect">
            <a:avLst/>
          </a:prstGeom>
          <a:noFill/>
        </p:spPr>
        <p:txBody>
          <a:bodyPr wrap="square" rtlCol="0">
            <a:spAutoFit/>
          </a:bodyPr>
          <a:lstStyle/>
          <a:p>
            <a:r>
              <a:rPr lang="en-US" sz="2000" dirty="0">
                <a:solidFill>
                  <a:srgbClr val="000000"/>
                </a:solidFill>
                <a:latin typeface="Agency FB" panose="020B0503020202020204" pitchFamily="34" charset="0"/>
              </a:rPr>
              <a:t>Little, D. (2014</a:t>
            </a:r>
            <a:r>
              <a:rPr lang="en-US" sz="2000" dirty="0" smtClean="0">
                <a:solidFill>
                  <a:srgbClr val="000000"/>
                </a:solidFill>
                <a:latin typeface="Agency FB" panose="020B0503020202020204" pitchFamily="34" charset="0"/>
              </a:rPr>
              <a:t>) </a:t>
            </a:r>
            <a:r>
              <a:rPr lang="en-US" sz="2000" dirty="0">
                <a:solidFill>
                  <a:srgbClr val="000000"/>
                </a:solidFill>
                <a:latin typeface="Agency FB" panose="020B0503020202020204" pitchFamily="34" charset="0"/>
              </a:rPr>
              <a:t>Reflections on the </a:t>
            </a:r>
            <a:r>
              <a:rPr lang="en-US" sz="2000" dirty="0" smtClean="0">
                <a:solidFill>
                  <a:srgbClr val="000000"/>
                </a:solidFill>
                <a:latin typeface="Agency FB" panose="020B0503020202020204" pitchFamily="34" charset="0"/>
              </a:rPr>
              <a:t>state </a:t>
            </a:r>
            <a:r>
              <a:rPr lang="en-US" sz="2000" dirty="0">
                <a:solidFill>
                  <a:srgbClr val="000000"/>
                </a:solidFill>
                <a:latin typeface="Agency FB" panose="020B0503020202020204" pitchFamily="34" charset="0"/>
              </a:rPr>
              <a:t>of the </a:t>
            </a:r>
            <a:r>
              <a:rPr lang="en-US" sz="2000" dirty="0" smtClean="0">
                <a:solidFill>
                  <a:srgbClr val="000000"/>
                </a:solidFill>
                <a:latin typeface="Agency FB" panose="020B0503020202020204" pitchFamily="34" charset="0"/>
              </a:rPr>
              <a:t>scholarship </a:t>
            </a:r>
            <a:r>
              <a:rPr lang="en-US" sz="2000" dirty="0">
                <a:solidFill>
                  <a:srgbClr val="000000"/>
                </a:solidFill>
                <a:latin typeface="Agency FB" panose="020B0503020202020204" pitchFamily="34" charset="0"/>
              </a:rPr>
              <a:t>of </a:t>
            </a:r>
            <a:r>
              <a:rPr lang="en-US" sz="2000" dirty="0" smtClean="0">
                <a:solidFill>
                  <a:srgbClr val="000000"/>
                </a:solidFill>
                <a:latin typeface="Agency FB" panose="020B0503020202020204" pitchFamily="34" charset="0"/>
              </a:rPr>
              <a:t>educational development</a:t>
            </a:r>
            <a:r>
              <a:rPr lang="en-US" sz="2000" dirty="0">
                <a:solidFill>
                  <a:srgbClr val="000000"/>
                </a:solidFill>
                <a:latin typeface="Agency FB" panose="020B0503020202020204" pitchFamily="34" charset="0"/>
              </a:rPr>
              <a:t>. </a:t>
            </a:r>
            <a:r>
              <a:rPr lang="en-US" sz="2000" i="1" dirty="0">
                <a:solidFill>
                  <a:srgbClr val="000000"/>
                </a:solidFill>
                <a:latin typeface="Agency FB" panose="020B0503020202020204" pitchFamily="34" charset="0"/>
              </a:rPr>
              <a:t>To Improve the </a:t>
            </a:r>
            <a:r>
              <a:rPr lang="en-US" sz="2000" i="1" dirty="0" smtClean="0">
                <a:solidFill>
                  <a:srgbClr val="000000"/>
                </a:solidFill>
                <a:latin typeface="Agency FB" panose="020B0503020202020204" pitchFamily="34" charset="0"/>
              </a:rPr>
              <a:t>Academy: A journal of educational development</a:t>
            </a:r>
            <a:r>
              <a:rPr lang="en-US" sz="2000" dirty="0" smtClean="0">
                <a:solidFill>
                  <a:srgbClr val="000000"/>
                </a:solidFill>
                <a:latin typeface="Agency FB" panose="020B0503020202020204" pitchFamily="34" charset="0"/>
              </a:rPr>
              <a:t>, Vol 33(1), pp. </a:t>
            </a:r>
            <a:r>
              <a:rPr lang="en-US" sz="2000" dirty="0">
                <a:solidFill>
                  <a:srgbClr val="000000"/>
                </a:solidFill>
                <a:latin typeface="Agency FB" panose="020B0503020202020204" pitchFamily="34" charset="0"/>
              </a:rPr>
              <a:t>1–13. </a:t>
            </a:r>
          </a:p>
        </p:txBody>
      </p:sp>
    </p:spTree>
    <p:extLst>
      <p:ext uri="{BB962C8B-B14F-4D97-AF65-F5344CB8AC3E}">
        <p14:creationId xmlns:p14="http://schemas.microsoft.com/office/powerpoint/2010/main" val="3445005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20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r>
              <a:rPr lang="en-US" sz="4400" b="1" kern="0" dirty="0" smtClean="0">
                <a:solidFill>
                  <a:srgbClr val="4A4C4E"/>
                </a:solidFill>
                <a:latin typeface="Agency FB" panose="020B0503020202020204" pitchFamily="34" charset="0"/>
                <a:ea typeface="ＭＳ Ｐゴシック" charset="-128"/>
                <a:cs typeface="Latha" panose="020B0604020202020204" pitchFamily="34" charset="0"/>
              </a:rPr>
              <a:t>Where is the scholarship </a:t>
            </a:r>
          </a:p>
          <a:p>
            <a:pPr marL="0" indent="0" algn="ctr">
              <a:buFontTx/>
              <a:buNone/>
            </a:pPr>
            <a:r>
              <a:rPr lang="en-US" sz="4400" b="1" kern="0" dirty="0" smtClean="0">
                <a:solidFill>
                  <a:srgbClr val="4A4C4E"/>
                </a:solidFill>
                <a:latin typeface="Agency FB" panose="020B0503020202020204" pitchFamily="34" charset="0"/>
                <a:ea typeface="ＭＳ Ｐゴシック" charset="-128"/>
                <a:cs typeface="Latha" panose="020B0604020202020204" pitchFamily="34" charset="0"/>
              </a:rPr>
              <a:t>of educational development located?</a:t>
            </a: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a:p>
            <a:pPr marL="0" indent="0" algn="ctr">
              <a:buFontTx/>
              <a:buNone/>
            </a:pPr>
            <a:endParaRPr lang="en-US" sz="4400" b="1" kern="0" dirty="0" smtClean="0">
              <a:solidFill>
                <a:srgbClr val="4A4C4E"/>
              </a:solidFill>
              <a:latin typeface="Agency FB" panose="020B0503020202020204" pitchFamily="34" charset="0"/>
              <a:ea typeface="ＭＳ Ｐゴシック" charset="-128"/>
              <a:cs typeface="Latha" panose="020B0604020202020204" pitchFamily="34" charset="0"/>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72178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Pedagogic practice</a:t>
            </a:r>
            <a:endParaRPr lang="en-GB" b="1" dirty="0">
              <a:latin typeface="Agency FB" panose="020B0503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201" y="1599963"/>
            <a:ext cx="7171598" cy="4421325"/>
          </a:xfrm>
          <a:prstGeom prst="rect">
            <a:avLst/>
          </a:prstGeom>
        </p:spPr>
      </p:pic>
    </p:spTree>
    <p:extLst>
      <p:ext uri="{BB962C8B-B14F-4D97-AF65-F5344CB8AC3E}">
        <p14:creationId xmlns:p14="http://schemas.microsoft.com/office/powerpoint/2010/main" val="3996363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6416" y="6085149"/>
            <a:ext cx="768685" cy="728227"/>
          </a:xfrm>
        </p:spPr>
      </p:pic>
      <p:sp>
        <p:nvSpPr>
          <p:cNvPr id="7" name="Content Placeholder 2"/>
          <p:cNvSpPr txBox="1">
            <a:spLocks/>
          </p:cNvSpPr>
          <p:nvPr/>
        </p:nvSpPr>
        <p:spPr bwMode="auto">
          <a:xfrm>
            <a:off x="457416" y="1599963"/>
            <a:ext cx="8229168" cy="45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lvl1pPr marL="342901" indent="-342901" algn="l" defTabSz="914073" rtl="0" eaLnBrk="0" fontAlgn="base" hangingPunct="0">
              <a:spcBef>
                <a:spcPct val="20000"/>
              </a:spcBef>
              <a:spcAft>
                <a:spcPct val="0"/>
              </a:spcAft>
              <a:buChar char="•"/>
              <a:defRPr sz="3200">
                <a:solidFill>
                  <a:schemeClr val="tx1"/>
                </a:solidFill>
                <a:latin typeface="+mn-lt"/>
                <a:ea typeface="+mn-ea"/>
                <a:cs typeface="+mn-cs"/>
              </a:defRPr>
            </a:lvl1pPr>
            <a:lvl2pPr marL="742869" indent="-285833" algn="l" defTabSz="914073" rtl="0" eaLnBrk="0" fontAlgn="base" hangingPunct="0">
              <a:spcBef>
                <a:spcPct val="20000"/>
              </a:spcBef>
              <a:spcAft>
                <a:spcPct val="0"/>
              </a:spcAft>
              <a:buChar char="–"/>
              <a:defRPr sz="2800">
                <a:solidFill>
                  <a:schemeClr val="tx1"/>
                </a:solidFill>
                <a:latin typeface="+mn-lt"/>
                <a:cs typeface="+mn-cs"/>
              </a:defRPr>
            </a:lvl2pPr>
            <a:lvl3pPr marL="1142838" indent="-228764" algn="l" defTabSz="914073" rtl="0" eaLnBrk="0" fontAlgn="base" hangingPunct="0">
              <a:spcBef>
                <a:spcPct val="20000"/>
              </a:spcBef>
              <a:spcAft>
                <a:spcPct val="0"/>
              </a:spcAft>
              <a:buChar char="•"/>
              <a:defRPr sz="2400">
                <a:solidFill>
                  <a:schemeClr val="tx1"/>
                </a:solidFill>
                <a:latin typeface="+mn-lt"/>
                <a:cs typeface="+mn-cs"/>
              </a:defRPr>
            </a:lvl3pPr>
            <a:lvl4pPr marL="1599874" indent="-228272" algn="l" defTabSz="914073" rtl="0" eaLnBrk="0" fontAlgn="base" hangingPunct="0">
              <a:spcBef>
                <a:spcPct val="20000"/>
              </a:spcBef>
              <a:spcAft>
                <a:spcPct val="0"/>
              </a:spcAft>
              <a:buChar char="–"/>
              <a:defRPr sz="2000">
                <a:solidFill>
                  <a:schemeClr val="tx1"/>
                </a:solidFill>
                <a:latin typeface="+mn-lt"/>
                <a:cs typeface="+mn-cs"/>
              </a:defRPr>
            </a:lvl4pPr>
            <a:lvl5pPr marL="2056911" indent="-228272" algn="l" defTabSz="914073" rtl="0" eaLnBrk="0" fontAlgn="base" hangingPunct="0">
              <a:spcBef>
                <a:spcPct val="20000"/>
              </a:spcBef>
              <a:spcAft>
                <a:spcPct val="0"/>
              </a:spcAft>
              <a:buChar char="»"/>
              <a:defRPr sz="2000">
                <a:solidFill>
                  <a:schemeClr val="tx1"/>
                </a:solidFill>
                <a:latin typeface="+mn-lt"/>
                <a:cs typeface="+mn-cs"/>
              </a:defRPr>
            </a:lvl5pPr>
            <a:lvl6pPr marL="2198597" indent="-228272" algn="l" defTabSz="914073" rtl="0" fontAlgn="base">
              <a:spcBef>
                <a:spcPct val="20000"/>
              </a:spcBef>
              <a:spcAft>
                <a:spcPct val="0"/>
              </a:spcAft>
              <a:buChar char="»"/>
              <a:defRPr sz="2000">
                <a:solidFill>
                  <a:schemeClr val="tx1"/>
                </a:solidFill>
                <a:latin typeface="+mn-lt"/>
                <a:cs typeface="+mn-cs"/>
              </a:defRPr>
            </a:lvl6pPr>
            <a:lvl7pPr marL="2340284" indent="-228272" algn="l" defTabSz="914073" rtl="0" fontAlgn="base">
              <a:spcBef>
                <a:spcPct val="20000"/>
              </a:spcBef>
              <a:spcAft>
                <a:spcPct val="0"/>
              </a:spcAft>
              <a:buChar char="»"/>
              <a:defRPr sz="2000">
                <a:solidFill>
                  <a:schemeClr val="tx1"/>
                </a:solidFill>
                <a:latin typeface="+mn-lt"/>
                <a:cs typeface="+mn-cs"/>
              </a:defRPr>
            </a:lvl7pPr>
            <a:lvl8pPr marL="2481970" indent="-228272" algn="l" defTabSz="914073" rtl="0" fontAlgn="base">
              <a:spcBef>
                <a:spcPct val="20000"/>
              </a:spcBef>
              <a:spcAft>
                <a:spcPct val="0"/>
              </a:spcAft>
              <a:buChar char="»"/>
              <a:defRPr sz="2000">
                <a:solidFill>
                  <a:schemeClr val="tx1"/>
                </a:solidFill>
                <a:latin typeface="+mn-lt"/>
                <a:cs typeface="+mn-cs"/>
              </a:defRPr>
            </a:lvl8pPr>
            <a:lvl9pPr marL="2623656" indent="-228272" algn="l" defTabSz="914073" rtl="0" fontAlgn="base">
              <a:spcBef>
                <a:spcPct val="20000"/>
              </a:spcBef>
              <a:spcAft>
                <a:spcPct val="0"/>
              </a:spcAft>
              <a:buChar char="»"/>
              <a:defRPr sz="2000">
                <a:solidFill>
                  <a:schemeClr val="tx1"/>
                </a:solidFill>
                <a:latin typeface="+mn-lt"/>
                <a:cs typeface="+mn-cs"/>
              </a:defRPr>
            </a:lvl9pPr>
          </a:lstStyle>
          <a:p>
            <a:pPr marL="0" indent="0">
              <a:buFontTx/>
              <a:buNone/>
            </a:pPr>
            <a:endParaRPr lang="en-GB" kern="0" dirty="0">
              <a:solidFill>
                <a:srgbClr val="000000"/>
              </a:solidFill>
              <a:latin typeface="Myriad Pro" panose="020B0503030403020204" pitchFamily="34" charset="0"/>
            </a:endParaRPr>
          </a:p>
        </p:txBody>
      </p:sp>
      <p:sp>
        <p:nvSpPr>
          <p:cNvPr id="2" name="Title 1"/>
          <p:cNvSpPr>
            <a:spLocks noGrp="1"/>
          </p:cNvSpPr>
          <p:nvPr>
            <p:ph type="title"/>
          </p:nvPr>
        </p:nvSpPr>
        <p:spPr/>
        <p:txBody>
          <a:bodyPr/>
          <a:lstStyle/>
          <a:p>
            <a:r>
              <a:rPr lang="en-IE" b="1" dirty="0" smtClean="0">
                <a:latin typeface="Agency FB" panose="020B0503020202020204" pitchFamily="34" charset="0"/>
              </a:rPr>
              <a:t>Programmes and frameworks</a:t>
            </a:r>
            <a:endParaRPr lang="en-GB" b="1" dirty="0">
              <a:latin typeface="Agency FB" panose="020B0503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231" y="1500480"/>
            <a:ext cx="7187537" cy="4724979"/>
          </a:xfrm>
          <a:prstGeom prst="rect">
            <a:avLst/>
          </a:prstGeom>
        </p:spPr>
      </p:pic>
    </p:spTree>
    <p:extLst>
      <p:ext uri="{BB962C8B-B14F-4D97-AF65-F5344CB8AC3E}">
        <p14:creationId xmlns:p14="http://schemas.microsoft.com/office/powerpoint/2010/main" val="243735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y-icon[1]">
  <a:themeElements>
    <a:clrScheme name="ThinkUHI-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nkUHI-Master">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hinkUHI-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nkUHI-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nkUHI-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nkUHI-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nkUHI-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nkUHI-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nkUHI-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nkUHI-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nkUHI-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nkUHI-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nkUHI-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nkUHI-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0070C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949575" rtl="0" eaLnBrk="1" fontAlgn="base" latinLnBrk="0" hangingPunct="1">
          <a:lnSpc>
            <a:spcPct val="100000"/>
          </a:lnSpc>
          <a:spcBef>
            <a:spcPct val="0"/>
          </a:spcBef>
          <a:spcAft>
            <a:spcPct val="0"/>
          </a:spcAft>
          <a:buClrTx/>
          <a:buSzTx/>
          <a:buFontTx/>
          <a:buNone/>
          <a:tabLst/>
          <a:defRPr kumimoji="0" lang="en-GB" sz="5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949575" rtl="0" eaLnBrk="1" fontAlgn="base" latinLnBrk="0" hangingPunct="1">
          <a:lnSpc>
            <a:spcPct val="100000"/>
          </a:lnSpc>
          <a:spcBef>
            <a:spcPct val="0"/>
          </a:spcBef>
          <a:spcAft>
            <a:spcPct val="0"/>
          </a:spcAft>
          <a:buClrTx/>
          <a:buSzTx/>
          <a:buFontTx/>
          <a:buNone/>
          <a:tabLst/>
          <a:defRPr kumimoji="0" lang="en-GB" sz="5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university-icon[1]</Template>
  <TotalTime>3506</TotalTime>
  <Words>630</Words>
  <Application>Microsoft Office PowerPoint</Application>
  <PresentationFormat>On-screen Show (4:3)</PresentationFormat>
  <Paragraphs>140</Paragraphs>
  <Slides>38</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ＭＳ Ｐゴシック</vt:lpstr>
      <vt:lpstr>Agency FB</vt:lpstr>
      <vt:lpstr>Arial</vt:lpstr>
      <vt:lpstr>Calibri</vt:lpstr>
      <vt:lpstr>Latha</vt:lpstr>
      <vt:lpstr>Myriad Pro</vt:lpstr>
      <vt:lpstr>university-icon[1]</vt:lpstr>
      <vt:lpstr>2_Default Design</vt:lpstr>
      <vt:lpstr>   Practice, Praxis, Place:  Locating educational development in the scholarship of learning and teaching  Keith Smyth Professor of Pedagogy University of the Highlands and Islands  #sedaconf     @smythkrs     </vt:lpstr>
      <vt:lpstr>Broad themes to explore</vt:lpstr>
      <vt:lpstr>Two framing propositions</vt:lpstr>
      <vt:lpstr>PowerPoint Presentation</vt:lpstr>
      <vt:lpstr>Scholarship of learning and teaching</vt:lpstr>
      <vt:lpstr>Scholarship of educational development</vt:lpstr>
      <vt:lpstr>PowerPoint Presentation</vt:lpstr>
      <vt:lpstr>Pedagogic practice</vt:lpstr>
      <vt:lpstr>Programmes and frameworks</vt:lpstr>
      <vt:lpstr>The scholarship of those we support</vt:lpstr>
      <vt:lpstr>Strategy and policy</vt:lpstr>
      <vt:lpstr>Criticality</vt:lpstr>
      <vt:lpstr>PowerPoint Presentation</vt:lpstr>
      <vt:lpstr>Beyond the curried cheese sandwich</vt:lpstr>
      <vt:lpstr>A wicked problem</vt:lpstr>
      <vt:lpstr>PowerPoint Presentation</vt:lpstr>
      <vt:lpstr>Quiet moments of encouragement</vt:lpstr>
      <vt:lpstr>‘Guerrilla’ educational development</vt:lpstr>
      <vt:lpstr>Solving a wicked problem?</vt:lpstr>
      <vt:lpstr>Protecting what we do</vt:lpstr>
      <vt:lpstr>PowerPoint Presentation</vt:lpstr>
      <vt:lpstr>‘Surfacing’ and sharing critical views</vt:lpstr>
      <vt:lpstr>Shaping and sharing good practice</vt:lpstr>
      <vt:lpstr>Locating ourselves in digital networks</vt:lpstr>
      <vt:lpstr>Some of my groups and communities</vt:lpstr>
      <vt:lpstr>Online engagement in educational scholarship</vt:lpstr>
      <vt:lpstr>PowerPoint Presentation</vt:lpstr>
      <vt:lpstr>Supportive open scholarship</vt:lpstr>
      <vt:lpstr>Demystifying and deconstructing</vt:lpstr>
      <vt:lpstr>PowerPoint Presentation</vt:lpstr>
      <vt:lpstr>PowerPoint Presentation</vt:lpstr>
      <vt:lpstr>PowerPoint Presentation</vt:lpstr>
      <vt:lpstr>Praxis</vt:lpstr>
      <vt:lpstr>Connecting and amplifying our voice</vt:lpstr>
      <vt:lpstr>Challenging ‘The Academy’?</vt:lpstr>
      <vt:lpstr>PowerPoint Presentation</vt:lpstr>
      <vt:lpstr>PowerPoint Presentation</vt:lpstr>
      <vt:lpstr>PowerPoint Presentation</vt:lpstr>
    </vt:vector>
  </TitlesOfParts>
  <Company>UHI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Tinsley</dc:creator>
  <cp:lastModifiedBy>Keith Smyth</cp:lastModifiedBy>
  <cp:revision>353</cp:revision>
  <cp:lastPrinted>2014-05-14T14:17:38Z</cp:lastPrinted>
  <dcterms:created xsi:type="dcterms:W3CDTF">2011-11-28T17:02:40Z</dcterms:created>
  <dcterms:modified xsi:type="dcterms:W3CDTF">2015-11-19T08:51:29Z</dcterms:modified>
</cp:coreProperties>
</file>